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72" r:id="rId3"/>
    <p:sldId id="310" r:id="rId4"/>
    <p:sldId id="257" r:id="rId5"/>
    <p:sldId id="297" r:id="rId6"/>
    <p:sldId id="318" r:id="rId7"/>
    <p:sldId id="303" r:id="rId8"/>
    <p:sldId id="313" r:id="rId9"/>
    <p:sldId id="302" r:id="rId10"/>
    <p:sldId id="307" r:id="rId11"/>
    <p:sldId id="309" r:id="rId12"/>
    <p:sldId id="308" r:id="rId13"/>
    <p:sldId id="286" r:id="rId14"/>
    <p:sldId id="305" r:id="rId15"/>
    <p:sldId id="300" r:id="rId16"/>
    <p:sldId id="293" r:id="rId17"/>
    <p:sldId id="292" r:id="rId18"/>
    <p:sldId id="291" r:id="rId19"/>
    <p:sldId id="289" r:id="rId20"/>
    <p:sldId id="304" r:id="rId21"/>
    <p:sldId id="296" r:id="rId22"/>
    <p:sldId id="284" r:id="rId23"/>
    <p:sldId id="314" r:id="rId24"/>
    <p:sldId id="315" r:id="rId25"/>
    <p:sldId id="316" r:id="rId26"/>
    <p:sldId id="317" r:id="rId27"/>
    <p:sldId id="319" r:id="rId28"/>
    <p:sldId id="320" r:id="rId29"/>
    <p:sldId id="311" r:id="rId30"/>
    <p:sldId id="282" r:id="rId31"/>
    <p:sldId id="281" r:id="rId32"/>
  </p:sldIdLst>
  <p:sldSz cx="12192000" cy="6858000"/>
  <p:notesSz cx="6858000" cy="9144000"/>
  <p:embeddedFontLst>
    <p:embeddedFont>
      <p:font typeface="Tahoma" pitchFamily="34" charset="0"/>
      <p:regular r:id="rId34"/>
      <p:bold r:id="rId35"/>
    </p:embeddedFont>
    <p:embeddedFont>
      <p:font typeface="Calibri"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orient="horz" pos="2260">
          <p15:clr>
            <a:srgbClr val="A4A3A4"/>
          </p15:clr>
        </p15:guide>
        <p15:guide id="3"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b2OChY/Eq0mE4yJuddZ9IqET3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42B0D7DB-686D-48F4-A0D3-0AE3A325D090}">
  <a:tblStyle styleId="{42B0D7DB-686D-48F4-A0D3-0AE3A325D090}"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rgbClr val="FFFFFF"/>
      </a:tcTxStyle>
      <a:tcStyle>
        <a:tcBdr/>
        <a:fill>
          <a:solidFill>
            <a:srgbClr val="4472C4"/>
          </a:solidFill>
        </a:fill>
      </a:tcStyle>
    </a:lastCol>
    <a:firstCol>
      <a:tcTxStyle b="on" i="off">
        <a:font>
          <a:latin typeface="Calibri"/>
          <a:ea typeface="Calibri"/>
          <a:cs typeface="Calibri"/>
        </a:font>
        <a:srgbClr val="FFFFFF"/>
      </a:tcTxStyle>
      <a:tcStyle>
        <a:tcBdr/>
        <a:fill>
          <a:solidFill>
            <a:srgbClr val="4472C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472C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472C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autoAdjust="0"/>
    <p:restoredTop sz="94660"/>
  </p:normalViewPr>
  <p:slideViewPr>
    <p:cSldViewPr snapToGrid="0">
      <p:cViewPr>
        <p:scale>
          <a:sx n="89" d="100"/>
          <a:sy n="89" d="100"/>
        </p:scale>
        <p:origin x="-346" y="-58"/>
      </p:cViewPr>
      <p:guideLst>
        <p:guide orient="horz" pos="2160"/>
        <p:guide orient="horz" pos="22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76735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6497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
        <p:cNvGrpSpPr/>
        <p:nvPr/>
      </p:nvGrpSpPr>
      <p:grpSpPr>
        <a:xfrm>
          <a:off x="0" y="0"/>
          <a:ext cx="0" cy="0"/>
          <a:chOff x="0" y="0"/>
          <a:chExt cx="0" cy="0"/>
        </a:xfrm>
      </p:grpSpPr>
      <p:sp>
        <p:nvSpPr>
          <p:cNvPr id="15" name="Google Shape;1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9" name="Google Shape;79;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9"/>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 name="Google Shape;28;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1"/>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4" name="Google Shape;34;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 name="Google Shape;40;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 name="Google Shape;46;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6"/>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Google Shape;66;p17"/>
          <p:cNvSpPr>
            <a:spLocks noGrp="1"/>
          </p:cNvSpPr>
          <p:nvPr>
            <p:ph type="pic" idx="2"/>
          </p:nvPr>
        </p:nvSpPr>
        <p:spPr>
          <a:xfrm>
            <a:off x="5183188" y="987425"/>
            <a:ext cx="6172200" cy="4873625"/>
          </a:xfrm>
          <a:prstGeom prst="rect">
            <a:avLst/>
          </a:prstGeom>
          <a:noFill/>
          <a:ln>
            <a:noFill/>
          </a:ln>
        </p:spPr>
      </p:sp>
      <p:sp>
        <p:nvSpPr>
          <p:cNvPr id="67" name="Google Shape;67;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3" name="Google Shape;73;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hyperlink" Target="https://www.lua.org/start.html"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2.jpeg"/><Relationship Id="rId4" Type="http://schemas.openxmlformats.org/officeDocument/2006/relationships/hyperlink" Target="https://en.wikipedia.org/wiki/Wi-Fi"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title"/>
          </p:nvPr>
        </p:nvSpPr>
        <p:spPr>
          <a:xfrm>
            <a:off x="1314832" y="2301092"/>
            <a:ext cx="9842740" cy="89699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Font typeface="Times New Roman"/>
              <a:buNone/>
            </a:pPr>
            <a:r>
              <a:rPr lang="en-IN" sz="2600" b="1" dirty="0">
                <a:solidFill>
                  <a:schemeClr val="accent1">
                    <a:lumMod val="50000"/>
                  </a:schemeClr>
                </a:solidFill>
                <a:latin typeface="Times New Roman"/>
                <a:ea typeface="Times New Roman"/>
                <a:cs typeface="Times New Roman"/>
                <a:sym typeface="Times New Roman"/>
              </a:rPr>
              <a:t>COAL MINE SAFETY USING IOT</a:t>
            </a:r>
            <a:endParaRPr sz="2600" b="1" dirty="0">
              <a:solidFill>
                <a:schemeClr val="accent1">
                  <a:lumMod val="50000"/>
                </a:schemeClr>
              </a:solidFill>
              <a:latin typeface="Times New Roman"/>
              <a:ea typeface="Times New Roman"/>
              <a:cs typeface="Times New Roman"/>
              <a:sym typeface="Times New Roman"/>
            </a:endParaRPr>
          </a:p>
        </p:txBody>
      </p:sp>
      <p:sp>
        <p:nvSpPr>
          <p:cNvPr id="88" name="Google Shape;88;p1"/>
          <p:cNvSpPr txBox="1">
            <a:spLocks noGrp="1"/>
          </p:cNvSpPr>
          <p:nvPr>
            <p:ph type="body" idx="1"/>
          </p:nvPr>
        </p:nvSpPr>
        <p:spPr>
          <a:xfrm>
            <a:off x="810491" y="3628453"/>
            <a:ext cx="5158947" cy="2295511"/>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800"/>
              <a:buNone/>
            </a:pPr>
            <a:r>
              <a:rPr lang="en-US" sz="1800" b="1" dirty="0">
                <a:latin typeface="Times New Roman"/>
                <a:ea typeface="Times New Roman"/>
                <a:cs typeface="Times New Roman"/>
                <a:sym typeface="Times New Roman"/>
              </a:rPr>
              <a:t>Submitted by:</a:t>
            </a:r>
            <a:endParaRPr dirty="0"/>
          </a:p>
          <a:p>
            <a:pPr marL="0" lvl="0" indent="0" algn="just" rtl="0">
              <a:lnSpc>
                <a:spcPct val="90000"/>
              </a:lnSpc>
              <a:spcBef>
                <a:spcPts val="1000"/>
              </a:spcBef>
              <a:spcAft>
                <a:spcPts val="0"/>
              </a:spcAft>
              <a:buClr>
                <a:schemeClr val="dk1"/>
              </a:buClr>
              <a:buSzPts val="1800"/>
              <a:buNone/>
            </a:pPr>
            <a:r>
              <a:rPr lang="en-US" sz="1800" dirty="0">
                <a:latin typeface="Times New Roman"/>
                <a:ea typeface="Times New Roman"/>
                <a:cs typeface="Times New Roman"/>
                <a:sym typeface="Times New Roman"/>
              </a:rPr>
              <a:t>ECE-D, Batch  No: 14</a:t>
            </a:r>
            <a:endParaRPr lang="en-US" dirty="0">
              <a:ea typeface="Times New Roman"/>
            </a:endParaRPr>
          </a:p>
          <a:p>
            <a:pPr marL="0" lvl="0" indent="0" algn="just" rtl="0">
              <a:lnSpc>
                <a:spcPct val="90000"/>
              </a:lnSpc>
              <a:spcBef>
                <a:spcPts val="1000"/>
              </a:spcBef>
              <a:spcAft>
                <a:spcPts val="0"/>
              </a:spcAft>
              <a:buClr>
                <a:schemeClr val="dk1"/>
              </a:buClr>
              <a:buSzPts val="1800"/>
              <a:buNone/>
            </a:pPr>
            <a:r>
              <a:rPr lang="en-US" sz="1800" dirty="0">
                <a:latin typeface="Times New Roman"/>
                <a:ea typeface="Times New Roman"/>
                <a:cs typeface="Times New Roman"/>
                <a:sym typeface="Times New Roman"/>
              </a:rPr>
              <a:t>M.Surya Chandrika                  19P31A04M4</a:t>
            </a:r>
            <a:endParaRPr dirty="0"/>
          </a:p>
          <a:p>
            <a:pPr marL="0" lvl="0" indent="0" algn="just" rtl="0">
              <a:lnSpc>
                <a:spcPct val="90000"/>
              </a:lnSpc>
              <a:spcBef>
                <a:spcPts val="1000"/>
              </a:spcBef>
              <a:spcAft>
                <a:spcPts val="0"/>
              </a:spcAft>
              <a:buClr>
                <a:schemeClr val="dk1"/>
              </a:buClr>
              <a:buSzPts val="1800"/>
              <a:buNone/>
            </a:pPr>
            <a:r>
              <a:rPr lang="en-US" sz="1800" dirty="0">
                <a:latin typeface="Times New Roman"/>
                <a:ea typeface="Times New Roman"/>
                <a:cs typeface="Times New Roman"/>
                <a:sym typeface="Times New Roman"/>
              </a:rPr>
              <a:t>C. Kalyani                                19P31A04K5    </a:t>
            </a:r>
            <a:endParaRPr dirty="0"/>
          </a:p>
          <a:p>
            <a:pPr marL="0" lvl="0" indent="0" algn="just" rtl="0">
              <a:lnSpc>
                <a:spcPct val="90000"/>
              </a:lnSpc>
              <a:spcBef>
                <a:spcPts val="1000"/>
              </a:spcBef>
              <a:spcAft>
                <a:spcPts val="0"/>
              </a:spcAft>
              <a:buClr>
                <a:schemeClr val="dk1"/>
              </a:buClr>
              <a:buSzPts val="1800"/>
              <a:buNone/>
            </a:pPr>
            <a:r>
              <a:rPr lang="en-US" sz="1800" dirty="0">
                <a:latin typeface="Times New Roman"/>
                <a:ea typeface="Times New Roman"/>
                <a:cs typeface="Times New Roman"/>
                <a:sym typeface="Times New Roman"/>
              </a:rPr>
              <a:t>A. Swathi                                 19P31A04J5</a:t>
            </a:r>
            <a:endParaRPr dirty="0"/>
          </a:p>
          <a:p>
            <a:pPr marL="0" lvl="0" indent="0" algn="just" rtl="0">
              <a:lnSpc>
                <a:spcPct val="90000"/>
              </a:lnSpc>
              <a:spcBef>
                <a:spcPts val="1000"/>
              </a:spcBef>
              <a:spcAft>
                <a:spcPts val="0"/>
              </a:spcAft>
              <a:buClr>
                <a:schemeClr val="dk1"/>
              </a:buClr>
              <a:buSzPts val="1800"/>
              <a:buNone/>
            </a:pPr>
            <a:r>
              <a:rPr lang="en-US" sz="1800" dirty="0">
                <a:latin typeface="Times New Roman"/>
                <a:ea typeface="Times New Roman"/>
                <a:cs typeface="Times New Roman"/>
                <a:sym typeface="Times New Roman"/>
              </a:rPr>
              <a:t>M. Sandeep Kumar                  19P31A04M2</a:t>
            </a:r>
          </a:p>
        </p:txBody>
      </p:sp>
      <p:sp>
        <p:nvSpPr>
          <p:cNvPr id="89" name="Google Shape;89;p1"/>
          <p:cNvSpPr txBox="1">
            <a:spLocks noGrp="1"/>
          </p:cNvSpPr>
          <p:nvPr>
            <p:ph type="body" idx="2"/>
          </p:nvPr>
        </p:nvSpPr>
        <p:spPr>
          <a:xfrm>
            <a:off x="7010400" y="4070954"/>
            <a:ext cx="5181600" cy="18812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sz="1800" dirty="0">
                <a:latin typeface="Times New Roman"/>
                <a:ea typeface="Times New Roman"/>
                <a:cs typeface="Times New Roman"/>
                <a:sym typeface="Times New Roman"/>
              </a:rPr>
              <a:t>                        </a:t>
            </a:r>
            <a:r>
              <a:rPr lang="en-US" sz="1800" b="1" dirty="0">
                <a:latin typeface="Times New Roman"/>
                <a:ea typeface="Times New Roman"/>
                <a:cs typeface="Times New Roman"/>
                <a:sym typeface="Times New Roman"/>
              </a:rPr>
              <a:t>Under the Guidance of</a:t>
            </a:r>
            <a:endParaRPr dirty="0"/>
          </a:p>
          <a:p>
            <a:pPr marL="0" lvl="0" indent="0">
              <a:buNone/>
            </a:pPr>
            <a:r>
              <a:rPr lang="en-US" sz="1800" dirty="0">
                <a:latin typeface="Times New Roman"/>
                <a:ea typeface="Times New Roman"/>
                <a:cs typeface="Times New Roman"/>
                <a:sym typeface="Times New Roman"/>
              </a:rPr>
              <a:t>                        Ms. K.M.V.V.L.Manasa, M.Tech</a:t>
            </a:r>
            <a:endParaRPr dirty="0"/>
          </a:p>
          <a:p>
            <a:pPr marL="0" lvl="0" indent="0" algn="l" rtl="0">
              <a:lnSpc>
                <a:spcPct val="90000"/>
              </a:lnSpc>
              <a:spcBef>
                <a:spcPts val="1000"/>
              </a:spcBef>
              <a:spcAft>
                <a:spcPts val="0"/>
              </a:spcAft>
              <a:buClr>
                <a:schemeClr val="dk1"/>
              </a:buClr>
              <a:buSzPts val="1800"/>
              <a:buNone/>
            </a:pPr>
            <a:r>
              <a:rPr lang="en-US" sz="1800" dirty="0">
                <a:latin typeface="Times New Roman"/>
                <a:ea typeface="Times New Roman"/>
                <a:cs typeface="Times New Roman"/>
                <a:sym typeface="Times New Roman"/>
              </a:rPr>
              <a:t>                        Assistant Professor</a:t>
            </a:r>
            <a:endParaRPr dirty="0"/>
          </a:p>
          <a:p>
            <a:pPr marL="0" lvl="0" indent="0" algn="l" rtl="0">
              <a:lnSpc>
                <a:spcPct val="90000"/>
              </a:lnSpc>
              <a:spcBef>
                <a:spcPts val="1000"/>
              </a:spcBef>
              <a:spcAft>
                <a:spcPts val="0"/>
              </a:spcAft>
              <a:buClr>
                <a:schemeClr val="dk1"/>
              </a:buClr>
              <a:buSzPts val="1800"/>
              <a:buNone/>
            </a:pPr>
            <a:r>
              <a:rPr lang="en-US" sz="1800" dirty="0">
                <a:latin typeface="Times New Roman"/>
                <a:ea typeface="Times New Roman"/>
                <a:cs typeface="Times New Roman"/>
                <a:sym typeface="Times New Roman"/>
              </a:rPr>
              <a:t>                        Department of ECE</a:t>
            </a:r>
            <a:endParaRPr dirty="0"/>
          </a:p>
          <a:p>
            <a:pPr marL="0" lvl="0" indent="0" algn="l" rtl="0">
              <a:lnSpc>
                <a:spcPct val="90000"/>
              </a:lnSpc>
              <a:spcBef>
                <a:spcPts val="1000"/>
              </a:spcBef>
              <a:spcAft>
                <a:spcPts val="0"/>
              </a:spcAft>
              <a:buClr>
                <a:schemeClr val="dk1"/>
              </a:buClr>
              <a:buSzPts val="1800"/>
              <a:buNone/>
            </a:pPr>
            <a:r>
              <a:rPr lang="en-US" sz="1800" dirty="0">
                <a:latin typeface="Times New Roman"/>
                <a:ea typeface="Times New Roman"/>
                <a:cs typeface="Times New Roman"/>
                <a:sym typeface="Times New Roman"/>
              </a:rPr>
              <a:t>                        ACET(P3)</a:t>
            </a:r>
            <a:endParaRPr sz="1800" dirty="0">
              <a:latin typeface="Times New Roman"/>
              <a:ea typeface="Times New Roman"/>
              <a:cs typeface="Times New Roman"/>
              <a:sym typeface="Times New Roman"/>
            </a:endParaRPr>
          </a:p>
        </p:txBody>
      </p:sp>
      <p:sp>
        <p:nvSpPr>
          <p:cNvPr id="92" name="Google Shape;9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93" name="Google Shape;9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94" name="Google Shape;94;p1"/>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a:t>
            </a:fld>
            <a:endParaRPr dirty="0"/>
          </a:p>
        </p:txBody>
      </p:sp>
      <p:pic>
        <p:nvPicPr>
          <p:cNvPr id="11" name="Picture 10" descr="C:\Users\acet\Desktop\sai aditya letterhead final (12-05-15)_2 copy.jpg"/>
          <p:cNvPicPr/>
          <p:nvPr/>
        </p:nvPicPr>
        <p:blipFill>
          <a:blip r:embed="rId3" cstate="print"/>
          <a:srcRect/>
          <a:stretch>
            <a:fillRect/>
          </a:stretch>
        </p:blipFill>
        <p:spPr bwMode="auto">
          <a:xfrm>
            <a:off x="0" y="-64020"/>
            <a:ext cx="12192000" cy="19396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5380"/>
            <a:ext cx="10515600" cy="555308"/>
          </a:xfrm>
        </p:spPr>
        <p:txBody>
          <a:bodyPr/>
          <a:lstStyle/>
          <a:p>
            <a:r>
              <a:rPr lang="en-IN" sz="2400" dirty="0"/>
              <a:t>                                                  </a:t>
            </a:r>
            <a:r>
              <a:rPr lang="en-IN" sz="2400" b="1" dirty="0">
                <a:latin typeface="Times New Roman" panose="02020603050405020304" pitchFamily="18" charset="0"/>
                <a:cs typeface="Times New Roman" panose="02020603050405020304" pitchFamily="18" charset="0"/>
              </a:rPr>
              <a:t>PROPOSED SYSTEM</a:t>
            </a:r>
          </a:p>
        </p:txBody>
      </p:sp>
      <p:sp>
        <p:nvSpPr>
          <p:cNvPr id="3" name="Text Placeholder 2"/>
          <p:cNvSpPr>
            <a:spLocks noGrp="1"/>
          </p:cNvSpPr>
          <p:nvPr>
            <p:ph type="body" idx="1"/>
          </p:nvPr>
        </p:nvSpPr>
        <p:spPr/>
        <p:txBody>
          <a:bodyPr>
            <a:normAutofit/>
          </a:bodyPr>
          <a:lstStyle/>
          <a:p>
            <a:pPr algn="just">
              <a:lnSpc>
                <a:spcPct val="150000"/>
              </a:lnSpc>
            </a:pPr>
            <a:r>
              <a:rPr lang="en-US" sz="1800" dirty="0"/>
              <a:t>In this proposed system, we have designed a Innovative solution for communication between Sensor unit and Control unit using IoT Technology. </a:t>
            </a:r>
          </a:p>
          <a:p>
            <a:pPr algn="just">
              <a:lnSpc>
                <a:spcPct val="150000"/>
              </a:lnSpc>
            </a:pPr>
            <a:r>
              <a:rPr lang="en-US" sz="1800" dirty="0"/>
              <a:t>Using this method, sensor data are send to cloud server using Blynk IoT Cloud platform and Control unit receives this data from IoT Server and process this data using Arduino controller board. </a:t>
            </a:r>
          </a:p>
          <a:p>
            <a:pPr algn="just">
              <a:lnSpc>
                <a:spcPct val="150000"/>
              </a:lnSpc>
            </a:pPr>
            <a:r>
              <a:rPr lang="en-US" sz="1800" dirty="0"/>
              <a:t>This type of system can be modify easily by simply changing the programming section.</a:t>
            </a:r>
            <a:endParaRPr lang="en-IN" sz="1800" dirty="0"/>
          </a:p>
          <a:p>
            <a:pPr algn="just">
              <a:lnSpc>
                <a:spcPct val="150000"/>
              </a:lnSpc>
            </a:pPr>
            <a:endParaRPr lang="en-IN" sz="1800" dirty="0">
              <a:latin typeface="Times New Roman" pitchFamily="18" charset="0"/>
              <a:cs typeface="Times New Roman" pitchFamily="18" charset="0"/>
            </a:endParaRPr>
          </a:p>
        </p:txBody>
      </p:sp>
      <p:sp>
        <p:nvSpPr>
          <p:cNvPr id="4" name="Slide Number Placeholder 3"/>
          <p:cNvSpPr>
            <a:spLocks noGrp="1"/>
          </p:cNvSpPr>
          <p:nvPr>
            <p:ph type="sldNum" idx="12"/>
          </p:nvPr>
        </p:nvSpPr>
        <p:spPr>
          <a:xfrm>
            <a:off x="416560" y="6356350"/>
            <a:ext cx="10937239" cy="365125"/>
          </a:xfrm>
        </p:spPr>
        <p:txBody>
          <a:bodyPr/>
          <a:lstStyle/>
          <a:p>
            <a:pPr marL="0" lvl="0" indent="0" algn="r" rtl="0">
              <a:spcBef>
                <a:spcPts val="0"/>
              </a:spcBef>
              <a:spcAft>
                <a:spcPts val="0"/>
              </a:spcAft>
              <a:buNone/>
            </a:pPr>
            <a:r>
              <a:rPr lang="en-US" dirty="0"/>
              <a:t>15-10-2022                                                                                                          IV ECE-D, BATCH NO.14                                                                                                                   </a:t>
            </a:r>
            <a:fld id="{00000000-1234-1234-1234-123412341234}" type="slidenum">
              <a:rPr lang="en-US" smtClean="0"/>
              <a:pPr marL="0" lvl="0" indent="0" algn="r" rtl="0">
                <a:spcBef>
                  <a:spcPts val="0"/>
                </a:spcBef>
                <a:spcAft>
                  <a:spcPts val="0"/>
                </a:spcAft>
                <a:buNone/>
              </a:pPr>
              <a:t>10</a:t>
            </a:fld>
            <a:endParaRPr lang="en-US" dirty="0"/>
          </a:p>
        </p:txBody>
      </p:sp>
      <p:pic>
        <p:nvPicPr>
          <p:cNvPr id="5" name="Google Shape;95;p1">
            <a:extLst>
              <a:ext uri="{FF2B5EF4-FFF2-40B4-BE49-F238E27FC236}">
                <a16:creationId xmlns="" xmlns:a16="http://schemas.microsoft.com/office/drawing/2014/main" id="{D31B4EC7-CF9C-48C1-BE1F-3C2362A44C08}"/>
              </a:ext>
            </a:extLst>
          </p:cNvPr>
          <p:cNvPicPr preferRelativeResize="0"/>
          <p:nvPr/>
        </p:nvPicPr>
        <p:blipFill rotWithShape="1">
          <a:blip r:embed="rId2">
            <a:alphaModFix/>
          </a:blip>
          <a:srcRect/>
          <a:stretch/>
        </p:blipFill>
        <p:spPr>
          <a:xfrm>
            <a:off x="427219" y="287687"/>
            <a:ext cx="854439" cy="659567"/>
          </a:xfrm>
          <a:prstGeom prst="rect">
            <a:avLst/>
          </a:prstGeom>
          <a:noFill/>
          <a:ln>
            <a:noFill/>
          </a:ln>
        </p:spPr>
      </p:pic>
      <p:sp>
        <p:nvSpPr>
          <p:cNvPr id="6" name="Rectangle 5"/>
          <p:cNvSpPr/>
          <p:nvPr/>
        </p:nvSpPr>
        <p:spPr>
          <a:xfrm>
            <a:off x="8395227" y="133798"/>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Tree>
    <p:extLst>
      <p:ext uri="{BB962C8B-B14F-4D97-AF65-F5344CB8AC3E}">
        <p14:creationId xmlns:p14="http://schemas.microsoft.com/office/powerpoint/2010/main" val="3109959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4438" y="311213"/>
            <a:ext cx="10515600" cy="5822315"/>
          </a:xfrm>
        </p:spPr>
        <p:txBody>
          <a:bodyPr/>
          <a:lstStyle/>
          <a:p>
            <a:r>
              <a:rPr lang="en-US" sz="2400" b="1" dirty="0">
                <a:latin typeface="Times New Roman" pitchFamily="18" charset="0"/>
                <a:cs typeface="Times New Roman" pitchFamily="18" charset="0"/>
              </a:rPr>
              <a:t>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BLOCK </a:t>
            </a:r>
            <a:r>
              <a:rPr lang="en-US" sz="2400" b="1" dirty="0">
                <a:latin typeface="Times New Roman" pitchFamily="18" charset="0"/>
                <a:cs typeface="Times New Roman" pitchFamily="18" charset="0"/>
              </a:rPr>
              <a:t>DIAGRAM</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Fig a.Sensor Unit</a:t>
            </a:r>
            <a:endParaRPr lang="en-IN" sz="2400" b="1" dirty="0">
              <a:latin typeface="Times New Roman" pitchFamily="18" charset="0"/>
              <a:cs typeface="Times New Roman" pitchFamily="18" charset="0"/>
            </a:endParaRPr>
          </a:p>
        </p:txBody>
      </p:sp>
      <p:sp>
        <p:nvSpPr>
          <p:cNvPr id="6" name="Text Placeholder 5"/>
          <p:cNvSpPr>
            <a:spLocks noGrp="1"/>
          </p:cNvSpPr>
          <p:nvPr>
            <p:ph type="body" idx="1"/>
          </p:nvPr>
        </p:nvSpPr>
        <p:spPr/>
        <p:txBody>
          <a:bodyPr/>
          <a:lstStyle/>
          <a:p>
            <a:pPr marL="114300" indent="0">
              <a:buNone/>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 y="1263869"/>
            <a:ext cx="10397855" cy="4253011"/>
          </a:xfrm>
          <a:prstGeom prst="rect">
            <a:avLst/>
          </a:prstGeom>
        </p:spPr>
      </p:pic>
      <p:pic>
        <p:nvPicPr>
          <p:cNvPr id="8" name="Google Shape;95;p1">
            <a:extLst>
              <a:ext uri="{FF2B5EF4-FFF2-40B4-BE49-F238E27FC236}">
                <a16:creationId xmlns="" xmlns:a16="http://schemas.microsoft.com/office/drawing/2014/main" id="{D31B4EC7-CF9C-48C1-BE1F-3C2362A44C08}"/>
              </a:ext>
            </a:extLst>
          </p:cNvPr>
          <p:cNvPicPr preferRelativeResize="0"/>
          <p:nvPr/>
        </p:nvPicPr>
        <p:blipFill rotWithShape="1">
          <a:blip r:embed="rId3">
            <a:alphaModFix/>
          </a:blip>
          <a:srcRect/>
          <a:stretch/>
        </p:blipFill>
        <p:spPr>
          <a:xfrm>
            <a:off x="427219" y="287687"/>
            <a:ext cx="854439" cy="659567"/>
          </a:xfrm>
          <a:prstGeom prst="rect">
            <a:avLst/>
          </a:prstGeom>
          <a:noFill/>
          <a:ln>
            <a:noFill/>
          </a:ln>
        </p:spPr>
      </p:pic>
      <p:sp>
        <p:nvSpPr>
          <p:cNvPr id="9" name="Rectangle 8"/>
          <p:cNvSpPr/>
          <p:nvPr/>
        </p:nvSpPr>
        <p:spPr>
          <a:xfrm>
            <a:off x="8026401" y="133798"/>
            <a:ext cx="4043680" cy="307777"/>
          </a:xfrm>
          <a:prstGeom prst="rect">
            <a:avLst/>
          </a:prstGeom>
        </p:spPr>
        <p:txBody>
          <a:bodyPr wrap="squar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Tree>
    <p:extLst>
      <p:ext uri="{BB962C8B-B14F-4D97-AF65-F5344CB8AC3E}">
        <p14:creationId xmlns:p14="http://schemas.microsoft.com/office/powerpoint/2010/main" val="910684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560" y="233045"/>
            <a:ext cx="10515600" cy="6624955"/>
          </a:xfrm>
        </p:spPr>
        <p:txBody>
          <a:bodyPr/>
          <a:lstStyle/>
          <a:p>
            <a:r>
              <a:rPr lang="en-US" sz="2400" b="1" dirty="0">
                <a:latin typeface="Times New Roman" pitchFamily="18" charset="0"/>
                <a:cs typeface="Times New Roman" pitchFamily="18" charset="0"/>
              </a:rPr>
              <a:t>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BLOCK DIAGRAM</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t>
            </a:r>
            <a:r>
              <a:rPr lang="en-US" sz="2000" b="1" dirty="0">
                <a:latin typeface="Times New Roman" pitchFamily="18" charset="0"/>
                <a:cs typeface="Times New Roman" pitchFamily="18" charset="0"/>
              </a:rPr>
              <a:t>Fig b.Control unit</a:t>
            </a:r>
            <a:endParaRPr lang="en-IN" sz="2000" b="1" dirty="0">
              <a:latin typeface="Times New Roman" pitchFamily="18" charset="0"/>
              <a:cs typeface="Times New Roman" pitchFamily="18" charset="0"/>
            </a:endParaRPr>
          </a:p>
        </p:txBody>
      </p:sp>
      <p:sp>
        <p:nvSpPr>
          <p:cNvPr id="3" name="Text Placeholder 2"/>
          <p:cNvSpPr>
            <a:spLocks noGrp="1"/>
          </p:cNvSpPr>
          <p:nvPr>
            <p:ph type="body" idx="1"/>
          </p:nvPr>
        </p:nvSpPr>
        <p:spPr>
          <a:xfrm>
            <a:off x="838200" y="1107440"/>
            <a:ext cx="10515600" cy="5069523"/>
          </a:xfrm>
        </p:spPr>
        <p:txBody>
          <a:bodyPr/>
          <a:lstStyle/>
          <a:p>
            <a:pPr marL="114300" indent="0">
              <a:buNone/>
            </a:pPr>
            <a:r>
              <a:rPr lang="en-US" dirty="0"/>
              <a:t>FFI</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120" y="1129718"/>
            <a:ext cx="10332720" cy="4681802"/>
          </a:xfrm>
          <a:prstGeom prst="rect">
            <a:avLst/>
          </a:prstGeom>
        </p:spPr>
      </p:pic>
      <p:pic>
        <p:nvPicPr>
          <p:cNvPr id="7" name="Google Shape;95;p1">
            <a:extLst>
              <a:ext uri="{FF2B5EF4-FFF2-40B4-BE49-F238E27FC236}">
                <a16:creationId xmlns="" xmlns:a16="http://schemas.microsoft.com/office/drawing/2014/main" id="{D31B4EC7-CF9C-48C1-BE1F-3C2362A44C08}"/>
              </a:ext>
            </a:extLst>
          </p:cNvPr>
          <p:cNvPicPr preferRelativeResize="0"/>
          <p:nvPr/>
        </p:nvPicPr>
        <p:blipFill rotWithShape="1">
          <a:blip r:embed="rId3">
            <a:alphaModFix/>
          </a:blip>
          <a:srcRect/>
          <a:stretch/>
        </p:blipFill>
        <p:spPr>
          <a:xfrm>
            <a:off x="427219" y="287687"/>
            <a:ext cx="854439" cy="659567"/>
          </a:xfrm>
          <a:prstGeom prst="rect">
            <a:avLst/>
          </a:prstGeom>
          <a:noFill/>
          <a:ln>
            <a:noFill/>
          </a:ln>
        </p:spPr>
      </p:pic>
      <p:sp>
        <p:nvSpPr>
          <p:cNvPr id="6" name="Rectangle 5"/>
          <p:cNvSpPr/>
          <p:nvPr/>
        </p:nvSpPr>
        <p:spPr>
          <a:xfrm>
            <a:off x="8304341" y="133798"/>
            <a:ext cx="3650358"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Tree>
    <p:extLst>
      <p:ext uri="{BB962C8B-B14F-4D97-AF65-F5344CB8AC3E}">
        <p14:creationId xmlns:p14="http://schemas.microsoft.com/office/powerpoint/2010/main" val="3050089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xfrm>
            <a:off x="838200" y="541020"/>
            <a:ext cx="10515600" cy="64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sz="2400" b="1" dirty="0">
                <a:latin typeface="Times New Roman" panose="02020603050405020304" pitchFamily="18" charset="0"/>
                <a:cs typeface="Times New Roman" panose="02020603050405020304" pitchFamily="18" charset="0"/>
              </a:rPr>
              <a:t>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WORKING             </a:t>
            </a:r>
            <a:endParaRPr sz="2400" b="1" dirty="0">
              <a:latin typeface="Times New Roman" panose="02020603050405020304" pitchFamily="18" charset="0"/>
              <a:ea typeface="Times New Roman"/>
              <a:cs typeface="Times New Roman" panose="02020603050405020304" pitchFamily="18" charset="0"/>
              <a:sym typeface="Times New Roman"/>
            </a:endParaRPr>
          </a:p>
        </p:txBody>
      </p:sp>
      <p:sp>
        <p:nvSpPr>
          <p:cNvPr id="2" name="Text Placeholder 1"/>
          <p:cNvSpPr>
            <a:spLocks noGrp="1"/>
          </p:cNvSpPr>
          <p:nvPr>
            <p:ph type="body" idx="1"/>
          </p:nvPr>
        </p:nvSpPr>
        <p:spPr>
          <a:xfrm>
            <a:off x="838200" y="1615440"/>
            <a:ext cx="10515600" cy="4561523"/>
          </a:xfrm>
        </p:spPr>
        <p:txBody>
          <a:bodyPr>
            <a:normAutofit lnSpcReduction="10000"/>
          </a:bodyPr>
          <a:lstStyle/>
          <a:p>
            <a:pPr algn="just">
              <a:lnSpc>
                <a:spcPct val="150000"/>
              </a:lnSpc>
            </a:pPr>
            <a:r>
              <a:rPr lang="en-US" sz="1800" dirty="0">
                <a:latin typeface="Times New Roman" pitchFamily="18" charset="0"/>
                <a:cs typeface="Times New Roman" pitchFamily="18" charset="0"/>
              </a:rPr>
              <a:t>Sensor unit is designed using Arduino Nano Microcontroller, Node MCU, LCD Module Smoke Sensor, LPG Sensor and Temperature as main components. Sensor Unit update the  Gas and Temperature Data over IoT server using Wi-Fi module. </a:t>
            </a:r>
          </a:p>
          <a:p>
            <a:pPr algn="just">
              <a:lnSpc>
                <a:spcPct val="150000"/>
              </a:lnSpc>
            </a:pPr>
            <a:r>
              <a:rPr lang="en-US" sz="1800" dirty="0">
                <a:latin typeface="Times New Roman" pitchFamily="18" charset="0"/>
                <a:cs typeface="Times New Roman" pitchFamily="18" charset="0"/>
              </a:rPr>
              <a:t>Control unit is designed using Node MCU, LCD Module, Relay Module, Buzzer Module, Motor Driver and DC Motor as main components. Control Unit Retrieves this data from IoT Server and Control the Load (Such as DC Motor, Buzzer and Fan) according to the Predefined values in the Microcontroller. Both units Communicates between each other using Internet Technology.</a:t>
            </a:r>
          </a:p>
          <a:p>
            <a:pPr algn="just">
              <a:lnSpc>
                <a:spcPct val="150000"/>
              </a:lnSpc>
            </a:pPr>
            <a:r>
              <a:rPr lang="en-US" sz="1800" dirty="0">
                <a:latin typeface="Times New Roman" pitchFamily="18" charset="0"/>
                <a:cs typeface="Times New Roman" pitchFamily="18" charset="0"/>
              </a:rPr>
              <a:t> If the Sensor Parameter crosses the Threshold level than high alert buzzer sound will be produced. If Temperature Sensor Parameter Increased than Fan will be switched on and if LPG or Smoke Sensor Parameter increases than DC Gear Motor (as Gate) will be opened.</a:t>
            </a:r>
          </a:p>
        </p:txBody>
      </p:sp>
      <p:sp>
        <p:nvSpPr>
          <p:cNvPr id="9" name="Google Shape;92;p1">
            <a:extLst>
              <a:ext uri="{FF2B5EF4-FFF2-40B4-BE49-F238E27FC236}">
                <a16:creationId xmlns="" xmlns:a16="http://schemas.microsoft.com/office/drawing/2014/main" id="{B71B9CC7-4DEB-4022-8894-80E784427657}"/>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180" name="Google Shape;180;p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81" name="Google Shape;181;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13</a:t>
            </a:fld>
            <a:endParaRPr/>
          </a:p>
        </p:txBody>
      </p:sp>
      <p:sp>
        <p:nvSpPr>
          <p:cNvPr id="182" name="Google Shape;182;p7"/>
          <p:cNvSpPr txBox="1"/>
          <p:nvPr/>
        </p:nvSpPr>
        <p:spPr>
          <a:xfrm>
            <a:off x="7825409" y="109809"/>
            <a:ext cx="41413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B0F0"/>
                </a:solidFill>
                <a:latin typeface="Calibri"/>
                <a:ea typeface="Calibri"/>
                <a:cs typeface="Calibri"/>
                <a:sym typeface="Calibri"/>
              </a:rPr>
              <a:t>Aditya College of Engineering and Technology</a:t>
            </a:r>
            <a:endParaRPr sz="1400" b="0" i="0" u="none" strike="noStrike" cap="none">
              <a:solidFill>
                <a:srgbClr val="00B0F0"/>
              </a:solidFill>
              <a:latin typeface="Calibri"/>
              <a:ea typeface="Calibri"/>
              <a:cs typeface="Calibri"/>
              <a:sym typeface="Calibri"/>
            </a:endParaRPr>
          </a:p>
        </p:txBody>
      </p:sp>
      <p:pic>
        <p:nvPicPr>
          <p:cNvPr id="183" name="Google Shape;183;p7"/>
          <p:cNvPicPr preferRelativeResize="0"/>
          <p:nvPr/>
        </p:nvPicPr>
        <p:blipFill rotWithShape="1">
          <a:blip r:embed="rId3">
            <a:alphaModFix/>
          </a:blip>
          <a:srcRect/>
          <a:stretch/>
        </p:blipFill>
        <p:spPr>
          <a:xfrm>
            <a:off x="732692" y="263698"/>
            <a:ext cx="1029847" cy="727190"/>
          </a:xfrm>
          <a:prstGeom prst="rect">
            <a:avLst/>
          </a:prstGeom>
          <a:noFill/>
          <a:ln>
            <a:noFill/>
          </a:ln>
        </p:spPr>
      </p:pic>
    </p:spTree>
    <p:extLst>
      <p:ext uri="{BB962C8B-B14F-4D97-AF65-F5344CB8AC3E}">
        <p14:creationId xmlns:p14="http://schemas.microsoft.com/office/powerpoint/2010/main" val="17456848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51560"/>
            <a:ext cx="10515600" cy="640080"/>
          </a:xfrm>
        </p:spPr>
        <p:txBody>
          <a:bodyPr/>
          <a:lstStyle/>
          <a:p>
            <a:r>
              <a:rPr lang="en-IN" sz="2800" b="1" dirty="0">
                <a:latin typeface="Times New Roman" pitchFamily="18" charset="0"/>
                <a:cs typeface="Times New Roman" pitchFamily="18" charset="0"/>
              </a:rPr>
              <a:t>				</a:t>
            </a:r>
            <a:r>
              <a:rPr lang="en-IN" sz="2400" b="1" dirty="0">
                <a:latin typeface="Times New Roman" pitchFamily="18" charset="0"/>
                <a:cs typeface="Times New Roman" pitchFamily="18" charset="0"/>
              </a:rPr>
              <a:t> WORKING</a:t>
            </a:r>
          </a:p>
        </p:txBody>
      </p:sp>
      <p:sp>
        <p:nvSpPr>
          <p:cNvPr id="3" name="Text Placeholder 2"/>
          <p:cNvSpPr>
            <a:spLocks noGrp="1"/>
          </p:cNvSpPr>
          <p:nvPr>
            <p:ph type="body" idx="1"/>
          </p:nvPr>
        </p:nvSpPr>
        <p:spPr>
          <a:xfrm>
            <a:off x="838200" y="1584960"/>
            <a:ext cx="10515600" cy="4592003"/>
          </a:xfrm>
        </p:spPr>
        <p:txBody>
          <a:bodyPr>
            <a:normAutofit/>
          </a:bodyPr>
          <a:lstStyle/>
          <a:p>
            <a:pPr algn="just">
              <a:lnSpc>
                <a:spcPct val="150000"/>
              </a:lnSpc>
            </a:pPr>
            <a:r>
              <a:rPr lang="en-US" sz="1800" dirty="0">
                <a:latin typeface="Times New Roman" pitchFamily="18" charset="0"/>
                <a:cs typeface="Times New Roman" pitchFamily="18" charset="0"/>
              </a:rPr>
              <a:t> This Machine to machine Interface system can be operated from anywhere in the World wirelessly. LCD Module are interfaced to Digital Pin of Arduino 2,3,4,5,6,7. Control devices such as DC Motor and Buzzer are connected to 8,9 Pins. Sensor modules are connected to Analog Pins of Arduino and Wifi Module are connected to 10,11 Pins of Arduino.</a:t>
            </a:r>
            <a:endParaRPr lang="en-IN" sz="1800" dirty="0">
              <a:latin typeface="Times New Roman" pitchFamily="18" charset="0"/>
              <a:cs typeface="Times New Roman" pitchFamily="18" charset="0"/>
            </a:endParaRPr>
          </a:p>
          <a:p>
            <a:pPr algn="just">
              <a:lnSpc>
                <a:spcPct val="150000"/>
              </a:lnSpc>
            </a:pPr>
            <a:r>
              <a:rPr lang="en-US" sz="1800" dirty="0">
                <a:latin typeface="Times New Roman" pitchFamily="18" charset="0"/>
                <a:cs typeface="Times New Roman" pitchFamily="18" charset="0"/>
              </a:rPr>
              <a:t>The power supply setup of the system contains a step down transformer of 230/12V, used to step down the voltage to 12VAC. To convert it to DC, a bridge rectifier is used. 7805 voltage regulator is used regulate 12V Dc to +5V that will be needed for microcontroller and other components operation. Filter Capacitor are used to remove ripple from DC Voltages.</a:t>
            </a:r>
            <a:endParaRPr lang="en-IN" sz="1800" dirty="0">
              <a:latin typeface="Times New Roman" pitchFamily="18" charset="0"/>
              <a:cs typeface="Times New Roman" pitchFamily="18" charset="0"/>
            </a:endParaRPr>
          </a:p>
          <a:p>
            <a:pPr algn="just">
              <a:lnSpc>
                <a:spcPct val="150000"/>
              </a:lnSpc>
            </a:pPr>
            <a:endParaRPr lang="en-US" sz="1800" dirty="0">
              <a:latin typeface="Times New Roman" pitchFamily="18" charset="0"/>
              <a:cs typeface="Times New Roman" pitchFamily="18" charset="0"/>
            </a:endParaRPr>
          </a:p>
          <a:p>
            <a:pPr marL="114300" indent="0" algn="just">
              <a:lnSpc>
                <a:spcPct val="150000"/>
              </a:lnSpc>
              <a:buNone/>
            </a:pPr>
            <a:endParaRPr lang="en-IN" sz="1800" dirty="0">
              <a:latin typeface="Times New Roman" pitchFamily="18" charset="0"/>
              <a:cs typeface="Times New Roman" pitchFamily="18" charset="0"/>
            </a:endParaRPr>
          </a:p>
          <a:p>
            <a:pPr algn="just">
              <a:lnSpc>
                <a:spcPct val="150000"/>
              </a:lnSpc>
            </a:pPr>
            <a:endParaRPr lang="en-IN" dirty="0"/>
          </a:p>
        </p:txBody>
      </p:sp>
      <p:sp>
        <p:nvSpPr>
          <p:cNvPr id="4" name="Slide Number Placeholder 3"/>
          <p:cNvSpPr>
            <a:spLocks noGrp="1"/>
          </p:cNvSpPr>
          <p:nvPr>
            <p:ph type="sldNum" idx="12"/>
          </p:nvPr>
        </p:nvSpPr>
        <p:spPr>
          <a:xfrm>
            <a:off x="487680" y="6173470"/>
            <a:ext cx="10734039" cy="365125"/>
          </a:xfrm>
        </p:spPr>
        <p:txBody>
          <a:bodyPr/>
          <a:lstStyle/>
          <a:p>
            <a:pPr marL="0" lvl="0" indent="0" algn="r" rtl="0">
              <a:spcBef>
                <a:spcPts val="0"/>
              </a:spcBef>
              <a:spcAft>
                <a:spcPts val="0"/>
              </a:spcAft>
              <a:buNone/>
            </a:pPr>
            <a:r>
              <a:rPr lang="en-US" dirty="0"/>
              <a:t>    15-10-2022                                                                       IV ECE-D, BATCH N0 .14                                                                                                                                                        </a:t>
            </a:r>
            <a:fld id="{00000000-1234-1234-1234-123412341234}" type="slidenum">
              <a:rPr lang="en-US" smtClean="0"/>
              <a:pPr marL="0" lvl="0" indent="0" algn="r" rtl="0">
                <a:spcBef>
                  <a:spcPts val="0"/>
                </a:spcBef>
                <a:spcAft>
                  <a:spcPts val="0"/>
                </a:spcAft>
                <a:buNone/>
              </a:pPr>
              <a:t>14</a:t>
            </a:fld>
            <a:endParaRPr lang="en-US" dirty="0"/>
          </a:p>
        </p:txBody>
      </p:sp>
      <p:pic>
        <p:nvPicPr>
          <p:cNvPr id="5" name="Google Shape;183;p7"/>
          <p:cNvPicPr preferRelativeResize="0"/>
          <p:nvPr/>
        </p:nvPicPr>
        <p:blipFill rotWithShape="1">
          <a:blip r:embed="rId2">
            <a:alphaModFix/>
          </a:blip>
          <a:srcRect/>
          <a:stretch/>
        </p:blipFill>
        <p:spPr>
          <a:xfrm>
            <a:off x="435512" y="164638"/>
            <a:ext cx="1029847" cy="727190"/>
          </a:xfrm>
          <a:prstGeom prst="rect">
            <a:avLst/>
          </a:prstGeom>
          <a:noFill/>
          <a:ln>
            <a:noFill/>
          </a:ln>
        </p:spPr>
      </p:pic>
      <p:sp>
        <p:nvSpPr>
          <p:cNvPr id="6" name="Rectangle 5"/>
          <p:cNvSpPr/>
          <p:nvPr/>
        </p:nvSpPr>
        <p:spPr>
          <a:xfrm>
            <a:off x="8364747" y="164638"/>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Tree>
    <p:extLst>
      <p:ext uri="{BB962C8B-B14F-4D97-AF65-F5344CB8AC3E}">
        <p14:creationId xmlns:p14="http://schemas.microsoft.com/office/powerpoint/2010/main" val="3265875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xfrm>
            <a:off x="943707" y="2487002"/>
            <a:ext cx="10515600" cy="19325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a:t>                        </a:t>
            </a:r>
            <a:endParaRPr>
              <a:latin typeface="Times New Roman"/>
              <a:ea typeface="Times New Roman"/>
              <a:cs typeface="Times New Roman"/>
              <a:sym typeface="Times New Roman"/>
            </a:endParaRPr>
          </a:p>
        </p:txBody>
      </p:sp>
      <p:sp>
        <p:nvSpPr>
          <p:cNvPr id="180" name="Google Shape;18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81" name="Google Shape;181;p7"/>
          <p:cNvSpPr txBox="1">
            <a:spLocks noGrp="1"/>
          </p:cNvSpPr>
          <p:nvPr>
            <p:ph type="sldNum" idx="12"/>
          </p:nvPr>
        </p:nvSpPr>
        <p:spPr>
          <a:xfrm>
            <a:off x="10045336" y="6356350"/>
            <a:ext cx="130846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15</a:t>
            </a:fld>
            <a:endParaRPr/>
          </a:p>
        </p:txBody>
      </p:sp>
      <p:sp>
        <p:nvSpPr>
          <p:cNvPr id="182" name="Google Shape;182;p7"/>
          <p:cNvSpPr txBox="1"/>
          <p:nvPr/>
        </p:nvSpPr>
        <p:spPr>
          <a:xfrm>
            <a:off x="7825409" y="109809"/>
            <a:ext cx="41413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B0F0"/>
                </a:solidFill>
                <a:latin typeface="Calibri"/>
                <a:ea typeface="Calibri"/>
                <a:cs typeface="Calibri"/>
                <a:sym typeface="Calibri"/>
              </a:rPr>
              <a:t>Aditya College of Engineering and Technology</a:t>
            </a:r>
            <a:endParaRPr sz="1400" b="0" i="0" u="none" strike="noStrike" cap="none">
              <a:solidFill>
                <a:srgbClr val="00B0F0"/>
              </a:solidFill>
              <a:latin typeface="Calibri"/>
              <a:ea typeface="Calibri"/>
              <a:cs typeface="Calibri"/>
              <a:sym typeface="Calibri"/>
            </a:endParaRPr>
          </a:p>
        </p:txBody>
      </p:sp>
      <p:pic>
        <p:nvPicPr>
          <p:cNvPr id="183" name="Google Shape;183;p7"/>
          <p:cNvPicPr preferRelativeResize="0"/>
          <p:nvPr/>
        </p:nvPicPr>
        <p:blipFill rotWithShape="1">
          <a:blip r:embed="rId3">
            <a:alphaModFix/>
          </a:blip>
          <a:srcRect/>
          <a:stretch/>
        </p:blipFill>
        <p:spPr>
          <a:xfrm>
            <a:off x="732692" y="263698"/>
            <a:ext cx="1029847" cy="727190"/>
          </a:xfrm>
          <a:prstGeom prst="rect">
            <a:avLst/>
          </a:prstGeom>
          <a:noFill/>
          <a:ln>
            <a:noFill/>
          </a:ln>
        </p:spPr>
      </p:pic>
      <p:sp>
        <p:nvSpPr>
          <p:cNvPr id="9" name="Google Shape;92;p1">
            <a:extLst>
              <a:ext uri="{FF2B5EF4-FFF2-40B4-BE49-F238E27FC236}">
                <a16:creationId xmlns="" xmlns:a16="http://schemas.microsoft.com/office/drawing/2014/main" id="{B71B9CC7-4DEB-4022-8894-80E784427657}"/>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3" name="TextBox 2">
            <a:extLst>
              <a:ext uri="{FF2B5EF4-FFF2-40B4-BE49-F238E27FC236}">
                <a16:creationId xmlns="" xmlns:a16="http://schemas.microsoft.com/office/drawing/2014/main" id="{1C7AFB1A-5976-28AD-9869-23D9B9046B14}"/>
              </a:ext>
            </a:extLst>
          </p:cNvPr>
          <p:cNvSpPr txBox="1"/>
          <p:nvPr/>
        </p:nvSpPr>
        <p:spPr>
          <a:xfrm>
            <a:off x="265082" y="940445"/>
            <a:ext cx="9887116" cy="7525137"/>
          </a:xfrm>
          <a:prstGeom prst="rect">
            <a:avLst/>
          </a:prstGeom>
          <a:noFill/>
        </p:spPr>
        <p:txBody>
          <a:bodyPr wrap="square">
            <a:spAutoFit/>
          </a:bodyPr>
          <a:lstStyle/>
          <a:p>
            <a:r>
              <a:rPr lang="en-GB" sz="2800" b="1" dirty="0">
                <a:latin typeface="Times New Roman" panose="02020603050405020304" pitchFamily="18" charset="0"/>
                <a:cs typeface="Times New Roman" panose="02020603050405020304" pitchFamily="18" charset="0"/>
              </a:rPr>
              <a:t>                                            </a:t>
            </a:r>
            <a:r>
              <a:rPr lang="en-GB" sz="2400" b="1" dirty="0">
                <a:latin typeface="Times New Roman" panose="02020603050405020304" pitchFamily="18" charset="0"/>
                <a:cs typeface="Times New Roman" panose="02020603050405020304" pitchFamily="18" charset="0"/>
              </a:rPr>
              <a:t>COMPONENTS</a:t>
            </a:r>
          </a:p>
          <a:p>
            <a:r>
              <a:rPr lang="en-GB" sz="2800" b="1"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ARDUINO UNO</a:t>
            </a:r>
          </a:p>
          <a:p>
            <a:pPr marL="342900" indent="-342900" algn="just">
              <a:lnSpc>
                <a:spcPct val="150000"/>
              </a:lnSpc>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The Arduino Uno is a microcontroller board based on a removable, dual-inline-package. </a:t>
            </a:r>
          </a:p>
          <a:p>
            <a:pPr marL="342900" indent="-342900" algn="just">
              <a:lnSpc>
                <a:spcPct val="150000"/>
              </a:lnSpc>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The board is equipped with sets of digital and </a:t>
            </a:r>
            <a:r>
              <a:rPr lang="en-GB" sz="1800" dirty="0" err="1">
                <a:latin typeface="Times New Roman" panose="02020603050405020304" pitchFamily="18" charset="0"/>
                <a:cs typeface="Times New Roman" panose="02020603050405020304" pitchFamily="18" charset="0"/>
              </a:rPr>
              <a:t>analog</a:t>
            </a:r>
            <a:r>
              <a:rPr lang="en-GB" sz="1800" dirty="0">
                <a:latin typeface="Times New Roman" panose="02020603050405020304" pitchFamily="18" charset="0"/>
                <a:cs typeface="Times New Roman" panose="02020603050405020304" pitchFamily="18" charset="0"/>
              </a:rPr>
              <a:t> input/output (I/O) pins that may be interfaced to various expansion boards and other circuits.</a:t>
            </a:r>
          </a:p>
          <a:p>
            <a:pPr marL="342900" indent="-342900" algn="just">
              <a:lnSpc>
                <a:spcPct val="150000"/>
              </a:lnSpc>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 The board has 14 digital I/O pins, 6 </a:t>
            </a:r>
            <a:r>
              <a:rPr lang="en-GB" sz="1800" dirty="0" err="1">
                <a:latin typeface="Times New Roman" panose="02020603050405020304" pitchFamily="18" charset="0"/>
                <a:cs typeface="Times New Roman" panose="02020603050405020304" pitchFamily="18" charset="0"/>
              </a:rPr>
              <a:t>analog</a:t>
            </a:r>
            <a:r>
              <a:rPr lang="en-GB" sz="1800" dirty="0">
                <a:latin typeface="Times New Roman" panose="02020603050405020304" pitchFamily="18" charset="0"/>
                <a:cs typeface="Times New Roman" panose="02020603050405020304" pitchFamily="18" charset="0"/>
              </a:rPr>
              <a:t> I/O pins, and is programmable with the Arduino IDE(Integrated Development Environment), via a type B USB cable. </a:t>
            </a:r>
          </a:p>
          <a:p>
            <a:pPr marL="342900" indent="-342900" algn="just">
              <a:lnSpc>
                <a:spcPct val="150000"/>
              </a:lnSpc>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It has one 5v output pin and one 3.3v output pin, it also contains three ground pins.</a:t>
            </a:r>
          </a:p>
          <a:p>
            <a:pPr algn="just">
              <a:lnSpc>
                <a:spcPct val="150000"/>
              </a:lnSpc>
            </a:pPr>
            <a:endParaRPr lang="en-GB" sz="1800"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IN" sz="1400" dirty="0"/>
          </a:p>
        </p:txBody>
      </p:sp>
      <p:sp>
        <p:nvSpPr>
          <p:cNvPr id="10" name="TextBox 9">
            <a:extLst>
              <a:ext uri="{FF2B5EF4-FFF2-40B4-BE49-F238E27FC236}">
                <a16:creationId xmlns="" xmlns:a16="http://schemas.microsoft.com/office/drawing/2014/main" id="{E5E0D8FC-A7E4-07DC-B02B-E985377A73BD}"/>
              </a:ext>
            </a:extLst>
          </p:cNvPr>
          <p:cNvSpPr txBox="1"/>
          <p:nvPr/>
        </p:nvSpPr>
        <p:spPr>
          <a:xfrm>
            <a:off x="9672319" y="5466801"/>
            <a:ext cx="5342393" cy="307777"/>
          </a:xfrm>
          <a:prstGeom prst="rect">
            <a:avLst/>
          </a:prstGeom>
          <a:noFill/>
        </p:spPr>
        <p:txBody>
          <a:bodyPr wrap="square">
            <a:spAutoFit/>
          </a:bodyPr>
          <a:lstStyle/>
          <a:p>
            <a:pPr algn="just"/>
            <a:r>
              <a:rPr lang="en-US" sz="1400" b="0" i="0" dirty="0">
                <a:solidFill>
                  <a:srgbClr val="000000"/>
                </a:solidFill>
                <a:effectLst/>
                <a:latin typeface="Times New Roman" panose="02020603050405020304" pitchFamily="18" charset="0"/>
                <a:cs typeface="Times New Roman" panose="02020603050405020304" pitchFamily="18" charset="0"/>
              </a:rPr>
              <a:t>ARDUINO </a:t>
            </a:r>
            <a:r>
              <a:rPr lang="en-US" dirty="0">
                <a:latin typeface="Times New Roman" panose="02020603050405020304" pitchFamily="18" charset="0"/>
                <a:cs typeface="Times New Roman" panose="02020603050405020304" pitchFamily="18" charset="0"/>
              </a:rPr>
              <a:t>UNO</a:t>
            </a:r>
            <a:endParaRPr lang="en-US" sz="1400" b="0" i="0" dirty="0">
              <a:solidFill>
                <a:srgbClr val="000000"/>
              </a:solidFill>
              <a:effectLst/>
              <a:latin typeface="Times New Roman" panose="02020603050405020304" pitchFamily="18" charset="0"/>
              <a:cs typeface="Times New Roman" panose="02020603050405020304" pitchFamily="18" charset="0"/>
            </a:endParaRPr>
          </a:p>
        </p:txBody>
      </p:sp>
      <p:pic>
        <p:nvPicPr>
          <p:cNvPr id="13" name="Picture 12" descr="uno.jpg"/>
          <p:cNvPicPr/>
          <p:nvPr/>
        </p:nvPicPr>
        <p:blipFill>
          <a:blip r:embed="rId4"/>
          <a:stretch>
            <a:fillRect/>
          </a:stretch>
        </p:blipFill>
        <p:spPr>
          <a:xfrm>
            <a:off x="9060953" y="3464243"/>
            <a:ext cx="2710500" cy="1798637"/>
          </a:xfrm>
          <a:prstGeom prst="rect">
            <a:avLst/>
          </a:prstGeom>
        </p:spPr>
      </p:pic>
    </p:spTree>
    <p:extLst>
      <p:ext uri="{BB962C8B-B14F-4D97-AF65-F5344CB8AC3E}">
        <p14:creationId xmlns:p14="http://schemas.microsoft.com/office/powerpoint/2010/main" val="3224331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xfrm>
            <a:off x="839788" y="777240"/>
            <a:ext cx="7199312" cy="92202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sz="2800" b="1" dirty="0">
                <a:latin typeface="Times New Roman" panose="02020603050405020304" pitchFamily="18" charset="0"/>
                <a:cs typeface="Times New Roman" panose="02020603050405020304" pitchFamily="18" charset="0"/>
              </a:rPr>
              <a:t>                                          	</a:t>
            </a:r>
            <a:br>
              <a:rPr lang="en-US" sz="28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NODE MCU MICROCONTROLLER       </a:t>
            </a:r>
            <a:endParaRPr sz="2400" b="1" dirty="0">
              <a:latin typeface="Times New Roman" panose="02020603050405020304" pitchFamily="18" charset="0"/>
              <a:ea typeface="Times New Roman"/>
              <a:cs typeface="Times New Roman" panose="02020603050405020304" pitchFamily="18" charset="0"/>
              <a:sym typeface="Times New Roman"/>
            </a:endParaRPr>
          </a:p>
        </p:txBody>
      </p:sp>
      <p:sp>
        <p:nvSpPr>
          <p:cNvPr id="3" name="Text Placeholder 2"/>
          <p:cNvSpPr>
            <a:spLocks noGrp="1"/>
          </p:cNvSpPr>
          <p:nvPr>
            <p:ph type="body" idx="1"/>
          </p:nvPr>
        </p:nvSpPr>
        <p:spPr>
          <a:xfrm>
            <a:off x="832168" y="1493520"/>
            <a:ext cx="6577012" cy="4795520"/>
          </a:xfrm>
        </p:spPr>
        <p:txBody>
          <a:bodyPr>
            <a:noAutofit/>
          </a:bodyPr>
          <a:lstStyle/>
          <a:p>
            <a:pPr marL="571500" indent="-342900" algn="just">
              <a:lnSpc>
                <a:spcPct val="160000"/>
              </a:lnSpc>
              <a:buFont typeface="Arial" pitchFamily="34" charset="0"/>
              <a:buChar char="•"/>
            </a:pPr>
            <a:r>
              <a:rPr lang="en-US" sz="1800" dirty="0">
                <a:latin typeface="Times New Roman" pitchFamily="18" charset="0"/>
                <a:cs typeface="Times New Roman" pitchFamily="18" charset="0"/>
              </a:rPr>
              <a:t>Node MCU is an open source </a:t>
            </a:r>
            <a:r>
              <a:rPr lang="en-US" sz="1800" u="sng" dirty="0">
                <a:latin typeface="Times New Roman" pitchFamily="18" charset="0"/>
                <a:cs typeface="Times New Roman" pitchFamily="18" charset="0"/>
                <a:hlinkClick r:id="rId3"/>
              </a:rPr>
              <a:t>LUA</a:t>
            </a:r>
            <a:r>
              <a:rPr lang="en-US" sz="1800" dirty="0">
                <a:latin typeface="Times New Roman" pitchFamily="18" charset="0"/>
                <a:cs typeface="Times New Roman" pitchFamily="18" charset="0"/>
              </a:rPr>
              <a:t> based firmware developed for ESP8266 wifi chip. By exploring functionality with ESP8266 chip, Node MCU firmware comes with ESP8266 Development board/kit i.e. Node MCU Development board. </a:t>
            </a:r>
          </a:p>
          <a:p>
            <a:pPr marL="571500" indent="-342900" algn="just">
              <a:lnSpc>
                <a:spcPct val="160000"/>
              </a:lnSpc>
              <a:buFont typeface="Arial" pitchFamily="34" charset="0"/>
              <a:buChar char="•"/>
            </a:pPr>
            <a:r>
              <a:rPr lang="en-US" sz="1800" dirty="0">
                <a:latin typeface="Times New Roman" pitchFamily="18" charset="0"/>
                <a:cs typeface="Times New Roman" pitchFamily="18" charset="0"/>
              </a:rPr>
              <a:t>The </a:t>
            </a:r>
            <a:r>
              <a:rPr lang="en-US" sz="1800" b="1" dirty="0">
                <a:latin typeface="Times New Roman" pitchFamily="18" charset="0"/>
                <a:cs typeface="Times New Roman" pitchFamily="18" charset="0"/>
              </a:rPr>
              <a:t>ESP8266</a:t>
            </a:r>
            <a:r>
              <a:rPr lang="en-US" sz="1800" dirty="0">
                <a:latin typeface="Times New Roman" pitchFamily="18" charset="0"/>
                <a:cs typeface="Times New Roman" pitchFamily="18" charset="0"/>
              </a:rPr>
              <a:t> is a low-cost </a:t>
            </a:r>
            <a:r>
              <a:rPr lang="en-US" sz="1800" u="sng" dirty="0">
                <a:latin typeface="Times New Roman" pitchFamily="18" charset="0"/>
                <a:cs typeface="Times New Roman" pitchFamily="18" charset="0"/>
                <a:hlinkClick r:id="rId4" tooltip="Wi-Fi"/>
              </a:rPr>
              <a:t>Wi-Fi</a:t>
            </a:r>
            <a:r>
              <a:rPr lang="en-US" sz="1800" dirty="0">
                <a:latin typeface="Times New Roman" pitchFamily="18" charset="0"/>
                <a:cs typeface="Times New Roman" pitchFamily="18" charset="0"/>
              </a:rPr>
              <a:t> chip developed by Espressif Systems with TCP/IP protocol. </a:t>
            </a:r>
          </a:p>
          <a:p>
            <a:pPr marL="571500" indent="-342900">
              <a:lnSpc>
                <a:spcPct val="160000"/>
              </a:lnSpc>
              <a:buFont typeface="Arial" pitchFamily="34" charset="0"/>
              <a:buChar char="•"/>
            </a:pPr>
            <a:r>
              <a:rPr lang="en-US" sz="1800" dirty="0">
                <a:latin typeface="Times New Roman" pitchFamily="18" charset="0"/>
                <a:cs typeface="Times New Roman" pitchFamily="18" charset="0"/>
              </a:rPr>
              <a:t>Node MCU Dev Kit has </a:t>
            </a:r>
            <a:r>
              <a:rPr lang="en-US" sz="1800" b="1" dirty="0">
                <a:latin typeface="Times New Roman" pitchFamily="18" charset="0"/>
                <a:cs typeface="Times New Roman" pitchFamily="18" charset="0"/>
              </a:rPr>
              <a:t>Arduino like</a:t>
            </a:r>
            <a:r>
              <a:rPr lang="en-US" sz="1800" dirty="0">
                <a:latin typeface="Times New Roman" pitchFamily="18" charset="0"/>
                <a:cs typeface="Times New Roman" pitchFamily="18" charset="0"/>
              </a:rPr>
              <a:t> Analog (i.e. A0) and Digital (D0-D8) pins on its board.</a:t>
            </a:r>
            <a:endParaRPr lang="en-US" sz="1800" dirty="0"/>
          </a:p>
        </p:txBody>
      </p:sp>
      <p:sp>
        <p:nvSpPr>
          <p:cNvPr id="9" name="Google Shape;92;p1">
            <a:extLst>
              <a:ext uri="{FF2B5EF4-FFF2-40B4-BE49-F238E27FC236}">
                <a16:creationId xmlns="" xmlns:a16="http://schemas.microsoft.com/office/drawing/2014/main" id="{B71B9CC7-4DEB-4022-8894-80E784427657}"/>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180" name="Google Shape;180;p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81" name="Google Shape;181;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16</a:t>
            </a:fld>
            <a:endParaRPr/>
          </a:p>
        </p:txBody>
      </p:sp>
      <p:sp>
        <p:nvSpPr>
          <p:cNvPr id="182" name="Google Shape;182;p7"/>
          <p:cNvSpPr txBox="1"/>
          <p:nvPr/>
        </p:nvSpPr>
        <p:spPr>
          <a:xfrm>
            <a:off x="7825409" y="109809"/>
            <a:ext cx="41413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B0F0"/>
                </a:solidFill>
                <a:latin typeface="Calibri"/>
                <a:ea typeface="Calibri"/>
                <a:cs typeface="Calibri"/>
                <a:sym typeface="Calibri"/>
              </a:rPr>
              <a:t>Aditya College of Engineering and Technology</a:t>
            </a:r>
            <a:endParaRPr sz="1400" b="0" i="0" u="none" strike="noStrike" cap="none" dirty="0">
              <a:solidFill>
                <a:srgbClr val="00B0F0"/>
              </a:solidFill>
              <a:latin typeface="Calibri"/>
              <a:ea typeface="Calibri"/>
              <a:cs typeface="Calibri"/>
              <a:sym typeface="Calibri"/>
            </a:endParaRPr>
          </a:p>
        </p:txBody>
      </p:sp>
      <p:pic>
        <p:nvPicPr>
          <p:cNvPr id="183" name="Google Shape;183;p7"/>
          <p:cNvPicPr preferRelativeResize="0"/>
          <p:nvPr/>
        </p:nvPicPr>
        <p:blipFill rotWithShape="1">
          <a:blip r:embed="rId5">
            <a:alphaModFix/>
          </a:blip>
          <a:srcRect/>
          <a:stretch/>
        </p:blipFill>
        <p:spPr>
          <a:xfrm>
            <a:off x="732692" y="263698"/>
            <a:ext cx="1029847" cy="727190"/>
          </a:xfrm>
          <a:prstGeom prst="rect">
            <a:avLst/>
          </a:prstGeom>
          <a:noFill/>
          <a:ln>
            <a:noFill/>
          </a:ln>
        </p:spPr>
      </p:pic>
      <p:pic>
        <p:nvPicPr>
          <p:cNvPr id="11" name="Picture Placeholder 10" descr="NodeMCU DEVKIT 1.0.jpg"/>
          <p:cNvPicPr>
            <a:picLocks noGrp="1"/>
          </p:cNvPicPr>
          <p:nvPr>
            <p:ph type="pic" idx="2"/>
          </p:nvPr>
        </p:nvPicPr>
        <p:blipFill>
          <a:blip r:embed="rId6"/>
          <a:srcRect l="7785" r="7785"/>
          <a:stretch>
            <a:fillRect/>
          </a:stretch>
        </p:blipFill>
        <p:spPr bwMode="auto">
          <a:xfrm>
            <a:off x="8092440" y="2156460"/>
            <a:ext cx="3314700" cy="2621280"/>
          </a:xfrm>
          <a:prstGeom prst="rect">
            <a:avLst/>
          </a:prstGeom>
          <a:noFill/>
          <a:ln w="9525">
            <a:noFill/>
            <a:miter lim="800000"/>
            <a:headEnd/>
            <a:tailEnd/>
          </a:ln>
        </p:spPr>
      </p:pic>
    </p:spTree>
    <p:extLst>
      <p:ext uri="{BB962C8B-B14F-4D97-AF65-F5344CB8AC3E}">
        <p14:creationId xmlns:p14="http://schemas.microsoft.com/office/powerpoint/2010/main" val="1745684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                        </a:t>
            </a:r>
            <a:endParaRPr dirty="0">
              <a:latin typeface="Times New Roman"/>
              <a:ea typeface="Times New Roman"/>
              <a:cs typeface="Times New Roman"/>
              <a:sym typeface="Times New Roman"/>
            </a:endParaRPr>
          </a:p>
        </p:txBody>
      </p:sp>
      <p:sp>
        <p:nvSpPr>
          <p:cNvPr id="11" name="Text Placeholder 10"/>
          <p:cNvSpPr>
            <a:spLocks noGrp="1"/>
          </p:cNvSpPr>
          <p:nvPr>
            <p:ph type="body" idx="1"/>
          </p:nvPr>
        </p:nvSpPr>
        <p:spPr>
          <a:xfrm>
            <a:off x="843281" y="1148080"/>
            <a:ext cx="7437119" cy="1137920"/>
          </a:xfrm>
        </p:spPr>
        <p:txBody>
          <a:bodyPr>
            <a:normAutofit/>
          </a:bodyPr>
          <a:lstStyle/>
          <a:p>
            <a:pPr marL="114300" indent="0">
              <a:buNone/>
            </a:pPr>
            <a:r>
              <a:rPr lang="en-IN" sz="2400" b="1" dirty="0">
                <a:latin typeface="Times New Roman" panose="02020603050405020304" pitchFamily="18" charset="0"/>
                <a:cs typeface="Times New Roman" panose="02020603050405020304" pitchFamily="18" charset="0"/>
              </a:rPr>
              <a:t>				</a:t>
            </a:r>
            <a:endParaRPr lang="en-IN" sz="2400" b="1" dirty="0" smtClean="0">
              <a:latin typeface="Times New Roman" panose="02020603050405020304" pitchFamily="18" charset="0"/>
              <a:cs typeface="Times New Roman" panose="02020603050405020304" pitchFamily="18" charset="0"/>
            </a:endParaRPr>
          </a:p>
          <a:p>
            <a:pPr marL="114300" indent="0">
              <a:buNone/>
            </a:pPr>
            <a:r>
              <a:rPr lang="en-IN" sz="2400" b="1" dirty="0">
                <a:latin typeface="Times New Roman" panose="02020603050405020304" pitchFamily="18" charset="0"/>
                <a:cs typeface="Times New Roman" panose="02020603050405020304" pitchFamily="18" charset="0"/>
              </a:rPr>
              <a:t>	</a:t>
            </a:r>
            <a:r>
              <a:rPr lang="en-IN" sz="2400" b="1" dirty="0" smtClean="0">
                <a:latin typeface="Times New Roman" panose="02020603050405020304" pitchFamily="18" charset="0"/>
                <a:cs typeface="Times New Roman" panose="02020603050405020304" pitchFamily="18" charset="0"/>
              </a:rPr>
              <a:t>		GAS </a:t>
            </a:r>
            <a:r>
              <a:rPr lang="en-IN" sz="2400" b="1" dirty="0">
                <a:latin typeface="Times New Roman" panose="02020603050405020304" pitchFamily="18" charset="0"/>
                <a:cs typeface="Times New Roman" panose="02020603050405020304" pitchFamily="18" charset="0"/>
              </a:rPr>
              <a:t>SENSOR</a:t>
            </a:r>
          </a:p>
        </p:txBody>
      </p:sp>
      <p:sp>
        <p:nvSpPr>
          <p:cNvPr id="9" name="Google Shape;92;p1">
            <a:extLst>
              <a:ext uri="{FF2B5EF4-FFF2-40B4-BE49-F238E27FC236}">
                <a16:creationId xmlns="" xmlns:a16="http://schemas.microsoft.com/office/drawing/2014/main" id="{B71B9CC7-4DEB-4022-8894-80E784427657}"/>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180" name="Google Shape;180;p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81" name="Google Shape;181;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17</a:t>
            </a:fld>
            <a:endParaRPr/>
          </a:p>
        </p:txBody>
      </p:sp>
      <p:pic>
        <p:nvPicPr>
          <p:cNvPr id="1026" name="Picture 2" descr="https://www.majju.pk/assets/uploads/2020/08/MQ6-MQ-6-LPG-Gas-Propane-Gas-Sensor-1042x1200.png"/>
          <p:cNvPicPr>
            <a:picLocks noGrp="1" noChangeAspect="1" noChangeArrowheads="1"/>
          </p:cNvPicPr>
          <p:nvPr>
            <p:ph type="pic" idx="4294967295"/>
          </p:nvPr>
        </p:nvPicPr>
        <p:blipFill>
          <a:blip r:embed="rId3">
            <a:extLst>
              <a:ext uri="{28A0092B-C50C-407E-A947-70E740481C1C}">
                <a14:useLocalDpi xmlns:a14="http://schemas.microsoft.com/office/drawing/2010/main" val="0"/>
              </a:ext>
            </a:extLst>
          </a:blip>
          <a:srcRect l="5384" r="5384"/>
          <a:stretch>
            <a:fillRect/>
          </a:stretch>
        </p:blipFill>
        <p:spPr bwMode="auto">
          <a:xfrm>
            <a:off x="9058275" y="2472715"/>
            <a:ext cx="3133725" cy="2862262"/>
          </a:xfrm>
          <a:prstGeom prst="rect">
            <a:avLst/>
          </a:prstGeom>
          <a:noFill/>
          <a:extLst>
            <a:ext uri="{909E8E84-426E-40DD-AFC4-6F175D3DCCD1}">
              <a14:hiddenFill xmlns:a14="http://schemas.microsoft.com/office/drawing/2010/main">
                <a:solidFill>
                  <a:srgbClr val="FFFFFF"/>
                </a:solidFill>
              </a14:hiddenFill>
            </a:ext>
          </a:extLst>
        </p:spPr>
      </p:pic>
      <p:sp>
        <p:nvSpPr>
          <p:cNvPr id="182" name="Google Shape;182;p7"/>
          <p:cNvSpPr txBox="1"/>
          <p:nvPr/>
        </p:nvSpPr>
        <p:spPr>
          <a:xfrm>
            <a:off x="7825409" y="109809"/>
            <a:ext cx="41413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B0F0"/>
                </a:solidFill>
                <a:latin typeface="Calibri"/>
                <a:ea typeface="Calibri"/>
                <a:cs typeface="Calibri"/>
                <a:sym typeface="Calibri"/>
              </a:rPr>
              <a:t>Aditya College of Engineering and Technology</a:t>
            </a:r>
            <a:endParaRPr sz="1400" b="0" i="0" u="none" strike="noStrike" cap="none">
              <a:solidFill>
                <a:srgbClr val="00B0F0"/>
              </a:solidFill>
              <a:latin typeface="Calibri"/>
              <a:ea typeface="Calibri"/>
              <a:cs typeface="Calibri"/>
              <a:sym typeface="Calibri"/>
            </a:endParaRPr>
          </a:p>
        </p:txBody>
      </p:sp>
      <p:pic>
        <p:nvPicPr>
          <p:cNvPr id="183" name="Google Shape;183;p7"/>
          <p:cNvPicPr preferRelativeResize="0"/>
          <p:nvPr/>
        </p:nvPicPr>
        <p:blipFill rotWithShape="1">
          <a:blip r:embed="rId4">
            <a:alphaModFix/>
          </a:blip>
          <a:srcRect/>
          <a:stretch/>
        </p:blipFill>
        <p:spPr>
          <a:xfrm>
            <a:off x="732692" y="263698"/>
            <a:ext cx="1029847" cy="727190"/>
          </a:xfrm>
          <a:prstGeom prst="rect">
            <a:avLst/>
          </a:prstGeom>
          <a:noFill/>
          <a:ln>
            <a:noFill/>
          </a:ln>
        </p:spPr>
      </p:pic>
      <p:sp>
        <p:nvSpPr>
          <p:cNvPr id="4" name="TextBox 3">
            <a:extLst>
              <a:ext uri="{FF2B5EF4-FFF2-40B4-BE49-F238E27FC236}">
                <a16:creationId xmlns="" xmlns:a16="http://schemas.microsoft.com/office/drawing/2014/main" id="{A7B72C27-50A2-B118-9E56-63B5DBD5A33E}"/>
              </a:ext>
            </a:extLst>
          </p:cNvPr>
          <p:cNvSpPr txBox="1"/>
          <p:nvPr/>
        </p:nvSpPr>
        <p:spPr>
          <a:xfrm>
            <a:off x="853440" y="2702561"/>
            <a:ext cx="8067040" cy="383181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b="1" dirty="0">
                <a:latin typeface="Times New Roman" pitchFamily="18" charset="0"/>
                <a:cs typeface="Times New Roman" pitchFamily="18" charset="0"/>
              </a:rPr>
              <a:t>MQ2 Gas sensor</a:t>
            </a:r>
            <a:r>
              <a:rPr lang="en-US" sz="1800" dirty="0">
                <a:latin typeface="Times New Roman" pitchFamily="18" charset="0"/>
                <a:cs typeface="Times New Roman" pitchFamily="18" charset="0"/>
              </a:rPr>
              <a:t> is a Metal Oxide Semiconductor (MOS) type Gas Sensor mainly used to detect gases like </a:t>
            </a:r>
            <a:r>
              <a:rPr lang="en-US" sz="1800" b="1" dirty="0">
                <a:latin typeface="Times New Roman" pitchFamily="18" charset="0"/>
                <a:cs typeface="Times New Roman" pitchFamily="18" charset="0"/>
              </a:rPr>
              <a:t>Methane</a:t>
            </a:r>
            <a:r>
              <a:rPr lang="en-US" sz="1800" dirty="0">
                <a:latin typeface="Times New Roman" pitchFamily="18" charset="0"/>
                <a:cs typeface="Times New Roman" pitchFamily="18" charset="0"/>
              </a:rPr>
              <a:t>,</a:t>
            </a:r>
            <a:r>
              <a:rPr lang="en-US" sz="1800" b="1" dirty="0">
                <a:latin typeface="Times New Roman" pitchFamily="18" charset="0"/>
                <a:cs typeface="Times New Roman" pitchFamily="18" charset="0"/>
              </a:rPr>
              <a:t> Butane</a:t>
            </a:r>
            <a:r>
              <a:rPr lang="en-US" sz="1800" dirty="0">
                <a:latin typeface="Times New Roman" pitchFamily="18" charset="0"/>
                <a:cs typeface="Times New Roman" pitchFamily="18" charset="0"/>
              </a:rPr>
              <a:t>,</a:t>
            </a:r>
            <a:r>
              <a:rPr lang="en-US" sz="1800" b="1" dirty="0">
                <a:latin typeface="Times New Roman" pitchFamily="18" charset="0"/>
                <a:cs typeface="Times New Roman" pitchFamily="18" charset="0"/>
              </a:rPr>
              <a:t> LPG</a:t>
            </a:r>
            <a:r>
              <a:rPr lang="en-US" sz="1800" dirty="0">
                <a:latin typeface="Times New Roman" pitchFamily="18" charset="0"/>
                <a:cs typeface="Times New Roman" pitchFamily="18" charset="0"/>
              </a:rPr>
              <a:t>,</a:t>
            </a:r>
            <a:r>
              <a:rPr lang="en-US" sz="1800" b="1" dirty="0">
                <a:latin typeface="Times New Roman" pitchFamily="18" charset="0"/>
                <a:cs typeface="Times New Roman" pitchFamily="18" charset="0"/>
              </a:rPr>
              <a:t> Smoke</a:t>
            </a:r>
            <a:r>
              <a:rPr lang="en-US" sz="1800" dirty="0">
                <a:latin typeface="Times New Roman" pitchFamily="18" charset="0"/>
                <a:cs typeface="Times New Roman" pitchFamily="18" charset="0"/>
              </a:rPr>
              <a:t>, etc.</a:t>
            </a:r>
          </a:p>
          <a:p>
            <a:pPr marL="285750" indent="-285750" algn="just">
              <a:lnSpc>
                <a:spcPct val="150000"/>
              </a:lnSpc>
              <a:buFont typeface="Arial" panose="020B0604020202020204" pitchFamily="34" charset="0"/>
              <a:buChar char="•"/>
            </a:pPr>
            <a:r>
              <a:rPr lang="en-US" sz="1800" dirty="0">
                <a:latin typeface="Times New Roman" pitchFamily="18" charset="0"/>
                <a:cs typeface="Times New Roman" pitchFamily="18" charset="0"/>
              </a:rPr>
              <a:t> It is also known as </a:t>
            </a:r>
            <a:r>
              <a:rPr lang="en-US" sz="1800" dirty="0" err="1">
                <a:latin typeface="Times New Roman" pitchFamily="18" charset="0"/>
                <a:cs typeface="Times New Roman" pitchFamily="18" charset="0"/>
              </a:rPr>
              <a:t>Chemiresistors</a:t>
            </a:r>
            <a:r>
              <a:rPr lang="en-US" sz="1800" dirty="0">
                <a:latin typeface="Times New Roman" pitchFamily="18" charset="0"/>
                <a:cs typeface="Times New Roman" pitchFamily="18" charset="0"/>
              </a:rPr>
              <a:t> as the gas detection is based on the change of resistance of the sensing material when the Gas comes in to contact</a:t>
            </a:r>
          </a:p>
          <a:p>
            <a:pPr marL="285750" indent="-285750" algn="just">
              <a:lnSpc>
                <a:spcPct val="150000"/>
              </a:lnSpc>
              <a:buFont typeface="Arial" panose="020B0604020202020204" pitchFamily="34" charset="0"/>
              <a:buChar char="•"/>
            </a:pPr>
            <a:r>
              <a:rPr lang="en-US" sz="1800" dirty="0">
                <a:latin typeface="Times New Roman" pitchFamily="18" charset="0"/>
                <a:cs typeface="Times New Roman" pitchFamily="18" charset="0"/>
              </a:rPr>
              <a:t>Operating Voltage is +5V</a:t>
            </a:r>
          </a:p>
          <a:p>
            <a:pPr marL="285750" indent="-285750" algn="just">
              <a:lnSpc>
                <a:spcPct val="150000"/>
              </a:lnSpc>
              <a:buFont typeface="Arial" panose="020B0604020202020204" pitchFamily="34" charset="0"/>
              <a:buChar char="•"/>
            </a:pPr>
            <a:r>
              <a:rPr lang="en-US" sz="1800" dirty="0">
                <a:latin typeface="Times New Roman" pitchFamily="18" charset="0"/>
                <a:cs typeface="Times New Roman" pitchFamily="18" charset="0"/>
              </a:rPr>
              <a:t>Analog output voltage: 0V to 5V</a:t>
            </a:r>
          </a:p>
          <a:p>
            <a:pPr marL="285750" indent="-285750" algn="just">
              <a:lnSpc>
                <a:spcPct val="150000"/>
              </a:lnSpc>
              <a:buFont typeface="Arial" panose="020B0604020202020204" pitchFamily="34" charset="0"/>
              <a:buChar char="•"/>
            </a:pPr>
            <a:r>
              <a:rPr lang="en-US" sz="1800" dirty="0">
                <a:latin typeface="Times New Roman" pitchFamily="18" charset="0"/>
                <a:cs typeface="Times New Roman" pitchFamily="18" charset="0"/>
              </a:rPr>
              <a:t>Digital Output Voltage: 0V or 5V (TTL Logic)</a:t>
            </a:r>
          </a:p>
          <a:p>
            <a:pPr marL="285750" indent="-285750" algn="just">
              <a:lnSpc>
                <a:spcPct val="150000"/>
              </a:lnSpc>
              <a:buFont typeface="Arial" panose="020B0604020202020204" pitchFamily="34" charset="0"/>
              <a:buChar char="•"/>
            </a:pPr>
            <a:r>
              <a:rPr lang="en-US" sz="1800" dirty="0">
                <a:latin typeface="Times New Roman" pitchFamily="18" charset="0"/>
                <a:cs typeface="Times New Roman" pitchFamily="18" charset="0"/>
              </a:rPr>
              <a:t>The Sensitivity of Digital pin can be varied using the potentiometer</a:t>
            </a:r>
          </a:p>
          <a:p>
            <a:pPr marL="285750" indent="-285750" algn="just">
              <a:lnSpc>
                <a:spcPct val="150000"/>
              </a:lnSpc>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96CC3AA8-E77E-F6C4-1739-A4B8CA601F1C}"/>
              </a:ext>
            </a:extLst>
          </p:cNvPr>
          <p:cNvSpPr txBox="1"/>
          <p:nvPr/>
        </p:nvSpPr>
        <p:spPr>
          <a:xfrm>
            <a:off x="6423342" y="5334977"/>
            <a:ext cx="6096000"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PROPANE SENSOR</a:t>
            </a:r>
            <a:endParaRPr lang="en-IN" dirty="0"/>
          </a:p>
        </p:txBody>
      </p:sp>
    </p:spTree>
    <p:extLst>
      <p:ext uri="{BB962C8B-B14F-4D97-AF65-F5344CB8AC3E}">
        <p14:creationId xmlns:p14="http://schemas.microsoft.com/office/powerpoint/2010/main" val="1745684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6" name="Text Placeholder 5"/>
          <p:cNvSpPr>
            <a:spLocks noGrp="1"/>
          </p:cNvSpPr>
          <p:nvPr>
            <p:ph type="body" idx="1"/>
          </p:nvPr>
        </p:nvSpPr>
        <p:spPr>
          <a:xfrm>
            <a:off x="1247615" y="842547"/>
            <a:ext cx="3240565" cy="597633"/>
          </a:xfrm>
        </p:spPr>
        <p:txBody>
          <a:bodyPr>
            <a:normAutofit fontScale="32500" lnSpcReduction="20000"/>
          </a:bodyPr>
          <a:lstStyle/>
          <a:p>
            <a:pPr marL="114300" indent="0" algn="just">
              <a:lnSpc>
                <a:spcPct val="150000"/>
              </a:lnSpc>
              <a:buNone/>
            </a:pPr>
            <a:endParaRPr lang="en-IN" sz="5000" b="1" dirty="0">
              <a:latin typeface="Times New Roman" panose="02020603050405020304" pitchFamily="18" charset="0"/>
              <a:cs typeface="Times New Roman" panose="02020603050405020304" pitchFamily="18" charset="0"/>
            </a:endParaRPr>
          </a:p>
          <a:p>
            <a:pPr marL="114300" indent="0" algn="just">
              <a:lnSpc>
                <a:spcPct val="150000"/>
              </a:lnSpc>
              <a:buNone/>
            </a:pPr>
            <a:endParaRPr lang="en-US" sz="5000" dirty="0"/>
          </a:p>
        </p:txBody>
      </p:sp>
      <p:sp>
        <p:nvSpPr>
          <p:cNvPr id="9" name="Google Shape;92;p1">
            <a:extLst>
              <a:ext uri="{FF2B5EF4-FFF2-40B4-BE49-F238E27FC236}">
                <a16:creationId xmlns="" xmlns:a16="http://schemas.microsoft.com/office/drawing/2014/main" id="{B71B9CC7-4DEB-4022-8894-80E784427657}"/>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180" name="Google Shape;180;p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81" name="Google Shape;181;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18</a:t>
            </a:fld>
            <a:endParaRPr/>
          </a:p>
        </p:txBody>
      </p:sp>
      <p:sp>
        <p:nvSpPr>
          <p:cNvPr id="182" name="Google Shape;182;p7"/>
          <p:cNvSpPr txBox="1"/>
          <p:nvPr/>
        </p:nvSpPr>
        <p:spPr>
          <a:xfrm>
            <a:off x="7825409" y="109809"/>
            <a:ext cx="41413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B0F0"/>
                </a:solidFill>
                <a:latin typeface="Calibri"/>
                <a:ea typeface="Calibri"/>
                <a:cs typeface="Calibri"/>
                <a:sym typeface="Calibri"/>
              </a:rPr>
              <a:t>Aditya College of Engineering and Technology</a:t>
            </a:r>
            <a:endParaRPr sz="1400" b="0" i="0" u="none" strike="noStrike" cap="none">
              <a:solidFill>
                <a:srgbClr val="00B0F0"/>
              </a:solidFill>
              <a:latin typeface="Calibri"/>
              <a:ea typeface="Calibri"/>
              <a:cs typeface="Calibri"/>
              <a:sym typeface="Calibri"/>
            </a:endParaRPr>
          </a:p>
        </p:txBody>
      </p:sp>
      <p:pic>
        <p:nvPicPr>
          <p:cNvPr id="183" name="Google Shape;183;p7"/>
          <p:cNvPicPr preferRelativeResize="0"/>
          <p:nvPr/>
        </p:nvPicPr>
        <p:blipFill rotWithShape="1">
          <a:blip r:embed="rId3">
            <a:alphaModFix/>
          </a:blip>
          <a:srcRect/>
          <a:stretch/>
        </p:blipFill>
        <p:spPr>
          <a:xfrm>
            <a:off x="732692" y="263698"/>
            <a:ext cx="1029847" cy="727190"/>
          </a:xfrm>
          <a:prstGeom prst="rect">
            <a:avLst/>
          </a:prstGeom>
          <a:noFill/>
          <a:ln>
            <a:noFill/>
          </a:ln>
        </p:spPr>
      </p:pic>
      <p:pic>
        <p:nvPicPr>
          <p:cNvPr id="3" name="Picture 2">
            <a:extLst>
              <a:ext uri="{FF2B5EF4-FFF2-40B4-BE49-F238E27FC236}">
                <a16:creationId xmlns="" xmlns:a16="http://schemas.microsoft.com/office/drawing/2014/main" id="{B9EA7F51-C1E1-B24F-7999-205683CDEEA4}"/>
              </a:ext>
            </a:extLst>
          </p:cNvPr>
          <p:cNvPicPr>
            <a:picLocks noChangeAspect="1"/>
          </p:cNvPicPr>
          <p:nvPr/>
        </p:nvPicPr>
        <p:blipFill>
          <a:blip r:embed="rId4" cstate="print">
            <a:extLst>
              <a:ext uri="{28A0092B-C50C-407E-A947-70E740481C1C}">
                <a14:useLocalDpi xmlns:a14="http://schemas.microsoft.com/office/drawing/2010/main" val="0"/>
              </a:ext>
            </a:extLst>
          </a:blip>
          <a:srcRect l="653" r="653"/>
          <a:stretch>
            <a:fillRect/>
          </a:stretch>
        </p:blipFill>
        <p:spPr bwMode="auto">
          <a:xfrm>
            <a:off x="8918575" y="1962150"/>
            <a:ext cx="3048138" cy="2879422"/>
          </a:xfrm>
          <a:prstGeom prst="rect">
            <a:avLst/>
          </a:prstGeom>
          <a:noFill/>
          <a:ln>
            <a:noFill/>
          </a:ln>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329909565"/>
              </p:ext>
            </p:extLst>
          </p:nvPr>
        </p:nvGraphicFramePr>
        <p:xfrm>
          <a:off x="858520" y="5433862"/>
          <a:ext cx="10515600" cy="609584"/>
        </p:xfrm>
        <a:graphic>
          <a:graphicData uri="http://schemas.openxmlformats.org/drawingml/2006/table">
            <a:tbl>
              <a:tblPr/>
              <a:tblGrid>
                <a:gridCol w="8793480">
                  <a:extLst>
                    <a:ext uri="{9D8B030D-6E8A-4147-A177-3AD203B41FA5}">
                      <a16:colId xmlns="" xmlns:a16="http://schemas.microsoft.com/office/drawing/2014/main" val="20000"/>
                    </a:ext>
                  </a:extLst>
                </a:gridCol>
                <a:gridCol w="1722120">
                  <a:extLst>
                    <a:ext uri="{9D8B030D-6E8A-4147-A177-3AD203B41FA5}">
                      <a16:colId xmlns="" xmlns:a16="http://schemas.microsoft.com/office/drawing/2014/main" val="20001"/>
                    </a:ext>
                  </a:extLst>
                </a:gridCol>
              </a:tblGrid>
              <a:tr h="0">
                <a:tc>
                  <a:txBody>
                    <a:bodyPr/>
                    <a:lstStyle/>
                    <a:p>
                      <a:endParaRPr lang="en-IN" dirty="0">
                        <a:effectLst/>
                      </a:endParaRPr>
                    </a:p>
                  </a:txBody>
                  <a:tcPr marL="150876" marR="150876" marT="198112" marB="198112" anchor="ctr">
                    <a:lnL>
                      <a:noFill/>
                    </a:lnL>
                    <a:lnR>
                      <a:noFill/>
                    </a:lnR>
                    <a:lnT>
                      <a:noFill/>
                    </a:lnT>
                    <a:lnB>
                      <a:noFill/>
                    </a:lnB>
                    <a:solidFill>
                      <a:srgbClr val="FFFFFF"/>
                    </a:solidFill>
                  </a:tcPr>
                </a:tc>
                <a:tc>
                  <a:txBody>
                    <a:bodyPr/>
                    <a:lstStyle/>
                    <a:p>
                      <a:endParaRPr lang="en-IN" dirty="0">
                        <a:effectLst/>
                      </a:endParaRPr>
                    </a:p>
                  </a:txBody>
                  <a:tcPr marL="150876" marR="150876" marT="198112" marB="198112" anchor="ctr">
                    <a:lnL>
                      <a:noFill/>
                    </a:lnL>
                    <a:lnR>
                      <a:noFill/>
                    </a:lnR>
                    <a:lnT>
                      <a:noFill/>
                    </a:lnT>
                    <a:lnB>
                      <a:noFill/>
                    </a:lnB>
                    <a:solidFill>
                      <a:srgbClr val="FFFFFF"/>
                    </a:solidFill>
                  </a:tcPr>
                </a:tc>
                <a:extLst>
                  <a:ext uri="{0D108BD9-81ED-4DB2-BD59-A6C34878D82A}">
                    <a16:rowId xmlns="" xmlns:a16="http://schemas.microsoft.com/office/drawing/2014/main" val="10000"/>
                  </a:ext>
                </a:extLst>
              </a:tr>
            </a:tbl>
          </a:graphicData>
        </a:graphic>
      </p:graphicFrame>
      <p:sp>
        <p:nvSpPr>
          <p:cNvPr id="4" name="Title 3"/>
          <p:cNvSpPr>
            <a:spLocks noGrp="1"/>
          </p:cNvSpPr>
          <p:nvPr>
            <p:ph type="title"/>
          </p:nvPr>
        </p:nvSpPr>
        <p:spPr>
          <a:xfrm>
            <a:off x="1112520" y="990888"/>
            <a:ext cx="11468100" cy="693132"/>
          </a:xfrm>
        </p:spPr>
        <p:txBody>
          <a:bodyPr/>
          <a:lstStyle/>
          <a:p>
            <a:r>
              <a:rPr lang="en-IN" sz="2400" b="1" dirty="0">
                <a:latin typeface="Times New Roman" pitchFamily="18" charset="0"/>
                <a:cs typeface="Times New Roman" pitchFamily="18" charset="0"/>
              </a:rPr>
              <a:t>															</a:t>
            </a:r>
            <a:r>
              <a:rPr lang="en-IN" sz="2400" b="1" dirty="0" smtClean="0">
                <a:latin typeface="Times New Roman" pitchFamily="18" charset="0"/>
                <a:cs typeface="Times New Roman" pitchFamily="18" charset="0"/>
              </a:rPr>
              <a:t>  SMOKE </a:t>
            </a:r>
            <a:r>
              <a:rPr lang="en-IN" sz="2400" b="1" dirty="0">
                <a:latin typeface="Times New Roman" pitchFamily="18" charset="0"/>
                <a:cs typeface="Times New Roman" pitchFamily="18" charset="0"/>
              </a:rPr>
              <a:t>SENSOR</a:t>
            </a:r>
          </a:p>
        </p:txBody>
      </p:sp>
      <p:sp>
        <p:nvSpPr>
          <p:cNvPr id="5" name="TextBox 4"/>
          <p:cNvSpPr txBox="1"/>
          <p:nvPr/>
        </p:nvSpPr>
        <p:spPr>
          <a:xfrm>
            <a:off x="822960" y="2080260"/>
            <a:ext cx="7726680" cy="3170099"/>
          </a:xfrm>
          <a:prstGeom prst="rect">
            <a:avLst/>
          </a:prstGeom>
          <a:noFill/>
        </p:spPr>
        <p:txBody>
          <a:bodyPr wrap="square" rtlCol="0">
            <a:spAutoFit/>
          </a:bodyPr>
          <a:lstStyle/>
          <a:p>
            <a:pPr marL="285750" indent="-285750">
              <a:buFont typeface="Arial" pitchFamily="34" charset="0"/>
              <a:buChar char="•"/>
            </a:pPr>
            <a:r>
              <a:rPr lang="en-US" sz="2000" dirty="0">
                <a:latin typeface="Times New Roman" pitchFamily="18" charset="0"/>
                <a:ea typeface="Times New Roman"/>
                <a:cs typeface="Times New Roman" panose="02020603050405020304" pitchFamily="18" charset="0"/>
              </a:rPr>
              <a:t>A smoke sensor is a device that senses smoke, typically as an indication of fire.</a:t>
            </a:r>
          </a:p>
          <a:p>
            <a:pPr marL="285750" indent="-285750">
              <a:buFont typeface="Arial" pitchFamily="34" charset="0"/>
              <a:buChar char="•"/>
            </a:pPr>
            <a:r>
              <a:rPr lang="en-US" sz="2000" dirty="0">
                <a:latin typeface="Times New Roman" pitchFamily="18" charset="0"/>
                <a:ea typeface="Times New Roman"/>
                <a:cs typeface="Times New Roman" panose="02020603050405020304" pitchFamily="18" charset="0"/>
              </a:rPr>
              <a:t>The analog Smoke/LPG/CO Gas Sensor(MQ2) module utilizes an MQ-2 as the sensitive component and has a protection resistor and an adjustable resistor.</a:t>
            </a:r>
            <a:br>
              <a:rPr lang="en-US" sz="2000" dirty="0">
                <a:latin typeface="Times New Roman" pitchFamily="18" charset="0"/>
                <a:ea typeface="Times New Roman"/>
                <a:cs typeface="Times New Roman" panose="02020603050405020304" pitchFamily="18" charset="0"/>
              </a:rPr>
            </a:br>
            <a:r>
              <a:rPr lang="en-US" sz="2000" dirty="0">
                <a:latin typeface="Times New Roman" pitchFamily="18" charset="0"/>
                <a:ea typeface="Times New Roman"/>
                <a:cs typeface="Times New Roman" panose="02020603050405020304" pitchFamily="18" charset="0"/>
              </a:rPr>
              <a:t>Power Consumption – 0.5ma</a:t>
            </a:r>
            <a:br>
              <a:rPr lang="en-US" sz="2000" dirty="0">
                <a:latin typeface="Times New Roman" pitchFamily="18" charset="0"/>
                <a:ea typeface="Times New Roman"/>
                <a:cs typeface="Times New Roman" panose="02020603050405020304" pitchFamily="18" charset="0"/>
              </a:rPr>
            </a:br>
            <a:r>
              <a:rPr lang="en-US" sz="2000" dirty="0">
                <a:latin typeface="Times New Roman" pitchFamily="18" charset="0"/>
                <a:ea typeface="Times New Roman"/>
                <a:cs typeface="Times New Roman" panose="02020603050405020304" pitchFamily="18" charset="0"/>
              </a:rPr>
              <a:t>Sound Level – 85 at 3m</a:t>
            </a:r>
            <a:br>
              <a:rPr lang="en-US" sz="2000" dirty="0">
                <a:latin typeface="Times New Roman" pitchFamily="18" charset="0"/>
                <a:ea typeface="Times New Roman"/>
                <a:cs typeface="Times New Roman" panose="02020603050405020304" pitchFamily="18" charset="0"/>
              </a:rPr>
            </a:br>
            <a:r>
              <a:rPr lang="en-US" sz="2000" dirty="0">
                <a:latin typeface="Times New Roman" pitchFamily="18" charset="0"/>
                <a:ea typeface="Times New Roman"/>
                <a:cs typeface="Times New Roman" panose="02020603050405020304" pitchFamily="18" charset="0"/>
              </a:rPr>
              <a:t>Wireless Frequency – 868.6625 </a:t>
            </a:r>
            <a:r>
              <a:rPr lang="en-US" sz="2000" dirty="0" err="1">
                <a:latin typeface="Times New Roman" pitchFamily="18" charset="0"/>
                <a:ea typeface="Times New Roman"/>
                <a:cs typeface="Times New Roman" panose="02020603050405020304" pitchFamily="18" charset="0"/>
              </a:rPr>
              <a:t>Mhz</a:t>
            </a:r>
            <a:r>
              <a:rPr lang="en-US" sz="2000" dirty="0">
                <a:latin typeface="Times New Roman" pitchFamily="18" charset="0"/>
                <a:ea typeface="Times New Roman"/>
                <a:cs typeface="Times New Roman" panose="02020603050405020304" pitchFamily="18" charset="0"/>
              </a:rPr>
              <a:t/>
            </a:r>
            <a:br>
              <a:rPr lang="en-US" sz="2000" dirty="0">
                <a:latin typeface="Times New Roman" pitchFamily="18" charset="0"/>
                <a:ea typeface="Times New Roman"/>
                <a:cs typeface="Times New Roman" panose="02020603050405020304" pitchFamily="18" charset="0"/>
              </a:rPr>
            </a:b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7456848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xfrm>
            <a:off x="876300" y="899160"/>
            <a:ext cx="10515600" cy="118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sz="2800" dirty="0"/>
              <a:t>                                   </a:t>
            </a:r>
            <a:br>
              <a:rPr lang="en-US" sz="2800" dirty="0"/>
            </a:br>
            <a:r>
              <a:rPr lang="en-US" sz="2800" dirty="0"/>
              <a:t>			        </a:t>
            </a:r>
            <a:r>
              <a:rPr lang="en-US" sz="2400" b="1" dirty="0">
                <a:latin typeface="Times New Roman" panose="02020603050405020304" pitchFamily="18" charset="0"/>
                <a:cs typeface="Times New Roman" panose="02020603050405020304" pitchFamily="18" charset="0"/>
              </a:rPr>
              <a:t>MOTOR DRIVER-L293D</a:t>
            </a:r>
            <a:endParaRPr sz="2400" b="1" dirty="0">
              <a:latin typeface="Times New Roman" panose="02020603050405020304" pitchFamily="18" charset="0"/>
              <a:ea typeface="Times New Roman"/>
              <a:cs typeface="Times New Roman" panose="02020603050405020304" pitchFamily="18" charset="0"/>
              <a:sym typeface="Times New Roman"/>
            </a:endParaRPr>
          </a:p>
        </p:txBody>
      </p:sp>
      <p:sp>
        <p:nvSpPr>
          <p:cNvPr id="2" name="Text Placeholder 1"/>
          <p:cNvSpPr>
            <a:spLocks noGrp="1"/>
          </p:cNvSpPr>
          <p:nvPr>
            <p:ph type="body" idx="1"/>
          </p:nvPr>
        </p:nvSpPr>
        <p:spPr/>
        <p:txBody>
          <a:bodyPr/>
          <a:lstStyle/>
          <a:p>
            <a:pPr algn="just">
              <a:lnSpc>
                <a:spcPct val="150000"/>
              </a:lnSpc>
            </a:pPr>
            <a:r>
              <a:rPr lang="en-US" sz="1800" dirty="0">
                <a:latin typeface="Times New Roman" pitchFamily="18" charset="0"/>
                <a:cs typeface="Times New Roman" pitchFamily="18" charset="0"/>
              </a:rPr>
              <a:t>L293D Motor Driver Module L293D is a basic motor driver integrated chip (IC) that enables us to drive a DC motor in either direction and also control the speed of the motor. </a:t>
            </a:r>
          </a:p>
          <a:p>
            <a:pPr algn="just">
              <a:lnSpc>
                <a:spcPct val="150000"/>
              </a:lnSpc>
            </a:pPr>
            <a:r>
              <a:rPr lang="en-US" sz="1800" dirty="0">
                <a:latin typeface="Times New Roman" pitchFamily="18" charset="0"/>
                <a:cs typeface="Times New Roman" pitchFamily="18" charset="0"/>
              </a:rPr>
              <a:t>The L293D is a 16 pin IC, with 8 pins on each side, allowing us to control the motor. It means that we can use a single L293D to run up to two DC motors.</a:t>
            </a:r>
          </a:p>
          <a:p>
            <a:r>
              <a:rPr lang="en-US" sz="1800" dirty="0">
                <a:latin typeface="Times New Roman" pitchFamily="18" charset="0"/>
                <a:cs typeface="Times New Roman" pitchFamily="18" charset="0"/>
              </a:rPr>
              <a:t>Supply Voltage Range 12V </a:t>
            </a:r>
          </a:p>
          <a:p>
            <a:r>
              <a:rPr lang="en-US" sz="1800" dirty="0">
                <a:latin typeface="Times New Roman" pitchFamily="18" charset="0"/>
                <a:cs typeface="Times New Roman" pitchFamily="18" charset="0"/>
              </a:rPr>
              <a:t>36V Output current capability per driver</a:t>
            </a:r>
          </a:p>
          <a:p>
            <a:r>
              <a:rPr lang="en-IN" sz="1800" dirty="0">
                <a:latin typeface="Times New Roman" pitchFamily="18" charset="0"/>
                <a:cs typeface="Times New Roman" pitchFamily="18" charset="0"/>
              </a:rPr>
              <a:t>Separate Input-logic supply </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Pulsed Current 1.2-A Per Driver </a:t>
            </a:r>
          </a:p>
          <a:p>
            <a:pPr algn="just">
              <a:lnSpc>
                <a:spcPct val="150000"/>
              </a:lnSpc>
            </a:pPr>
            <a:endParaRPr lang="en-US" sz="1800" dirty="0"/>
          </a:p>
          <a:p>
            <a:endParaRPr lang="en-IN" dirty="0"/>
          </a:p>
        </p:txBody>
      </p:sp>
      <p:sp>
        <p:nvSpPr>
          <p:cNvPr id="9" name="Google Shape;92;p1">
            <a:extLst>
              <a:ext uri="{FF2B5EF4-FFF2-40B4-BE49-F238E27FC236}">
                <a16:creationId xmlns="" xmlns:a16="http://schemas.microsoft.com/office/drawing/2014/main" id="{B71B9CC7-4DEB-4022-8894-80E784427657}"/>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180" name="Google Shape;180;p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81" name="Google Shape;181;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19</a:t>
            </a:fld>
            <a:endParaRPr/>
          </a:p>
        </p:txBody>
      </p:sp>
      <p:pic>
        <p:nvPicPr>
          <p:cNvPr id="3074" name="Picture 2" descr="https://cdn11.bigcommerce.com/s-yo2n39m6g3/images/stencil/1280x1280/products/1371/2153/WAVGAT-L293D-Mini-4-Channel-CH-Motor-Drive-Shield-Expansion-Board-Module-High-Voltage-Current-Module.jpg_640x640__96024.1537456362.jpg?c=2?imbypass=on"/>
          <p:cNvPicPr>
            <a:picLocks noGrp="1" noChangeAspect="1" noChangeArrowheads="1"/>
          </p:cNvPicPr>
          <p:nvPr>
            <p:ph type="pic" idx="4294967295"/>
          </p:nvPr>
        </p:nvPicPr>
        <p:blipFill>
          <a:blip r:embed="rId3">
            <a:extLst>
              <a:ext uri="{28A0092B-C50C-407E-A947-70E740481C1C}">
                <a14:useLocalDpi xmlns:a14="http://schemas.microsoft.com/office/drawing/2010/main" val="0"/>
              </a:ext>
            </a:extLst>
          </a:blip>
          <a:srcRect t="9844" b="9844"/>
          <a:stretch>
            <a:fillRect/>
          </a:stretch>
        </p:blipFill>
        <p:spPr bwMode="auto">
          <a:xfrm>
            <a:off x="7926388" y="2549525"/>
            <a:ext cx="4265612" cy="3314700"/>
          </a:xfrm>
          <a:prstGeom prst="rect">
            <a:avLst/>
          </a:prstGeom>
          <a:noFill/>
          <a:extLst>
            <a:ext uri="{909E8E84-426E-40DD-AFC4-6F175D3DCCD1}">
              <a14:hiddenFill xmlns:a14="http://schemas.microsoft.com/office/drawing/2010/main">
                <a:solidFill>
                  <a:srgbClr val="FFFFFF"/>
                </a:solidFill>
              </a14:hiddenFill>
            </a:ext>
          </a:extLst>
        </p:spPr>
      </p:pic>
      <p:sp>
        <p:nvSpPr>
          <p:cNvPr id="182" name="Google Shape;182;p7"/>
          <p:cNvSpPr txBox="1"/>
          <p:nvPr/>
        </p:nvSpPr>
        <p:spPr>
          <a:xfrm>
            <a:off x="7825409" y="109809"/>
            <a:ext cx="41413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B0F0"/>
                </a:solidFill>
                <a:latin typeface="Calibri"/>
                <a:ea typeface="Calibri"/>
                <a:cs typeface="Calibri"/>
                <a:sym typeface="Calibri"/>
              </a:rPr>
              <a:t>Aditya College of Engineering and Technology</a:t>
            </a:r>
            <a:endParaRPr sz="1400" b="0" i="0" u="none" strike="noStrike" cap="none">
              <a:solidFill>
                <a:srgbClr val="00B0F0"/>
              </a:solidFill>
              <a:latin typeface="Calibri"/>
              <a:ea typeface="Calibri"/>
              <a:cs typeface="Calibri"/>
              <a:sym typeface="Calibri"/>
            </a:endParaRPr>
          </a:p>
        </p:txBody>
      </p:sp>
      <p:pic>
        <p:nvPicPr>
          <p:cNvPr id="183" name="Google Shape;183;p7"/>
          <p:cNvPicPr preferRelativeResize="0"/>
          <p:nvPr/>
        </p:nvPicPr>
        <p:blipFill rotWithShape="1">
          <a:blip r:embed="rId4">
            <a:alphaModFix/>
          </a:blip>
          <a:srcRect/>
          <a:stretch/>
        </p:blipFill>
        <p:spPr>
          <a:xfrm>
            <a:off x="732692" y="263698"/>
            <a:ext cx="1029847" cy="727190"/>
          </a:xfrm>
          <a:prstGeom prst="rect">
            <a:avLst/>
          </a:prstGeom>
          <a:noFill/>
          <a:ln>
            <a:noFill/>
          </a:ln>
        </p:spPr>
      </p:pic>
    </p:spTree>
    <p:extLst>
      <p:ext uri="{BB962C8B-B14F-4D97-AF65-F5344CB8AC3E}">
        <p14:creationId xmlns:p14="http://schemas.microsoft.com/office/powerpoint/2010/main" val="17456848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B46606-6BD3-ED50-8FAE-36A5D43746AE}"/>
              </a:ext>
            </a:extLst>
          </p:cNvPr>
          <p:cNvSpPr>
            <a:spLocks noGrp="1"/>
          </p:cNvSpPr>
          <p:nvPr>
            <p:ph type="title"/>
          </p:nvPr>
        </p:nvSpPr>
        <p:spPr>
          <a:xfrm>
            <a:off x="838200" y="365125"/>
            <a:ext cx="10515600" cy="4714875"/>
          </a:xfrm>
        </p:spPr>
        <p:txBody>
          <a:bodyPr/>
          <a:lstStyle/>
          <a:p>
            <a:r>
              <a:rPr lang="en-IN" sz="2400" b="1" dirty="0">
                <a:latin typeface="Times New Roman" panose="02020603050405020304" pitchFamily="18" charset="0"/>
                <a:cs typeface="Times New Roman" panose="02020603050405020304" pitchFamily="18" charset="0"/>
              </a:rPr>
              <a:t>                      			   </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CONTENTS</a:t>
            </a:r>
            <a:r>
              <a:rPr lang="en-IN" sz="2400" dirty="0"/>
              <a:t/>
            </a:r>
            <a:br>
              <a:rPr lang="en-IN" sz="2400" dirty="0"/>
            </a:br>
            <a:endParaRPr lang="en-IN" sz="2400" dirty="0"/>
          </a:p>
        </p:txBody>
      </p:sp>
      <p:sp>
        <p:nvSpPr>
          <p:cNvPr id="8" name="Google Shape;92;p1">
            <a:extLst>
              <a:ext uri="{FF2B5EF4-FFF2-40B4-BE49-F238E27FC236}">
                <a16:creationId xmlns="" xmlns:a16="http://schemas.microsoft.com/office/drawing/2014/main" id="{3AE14423-27B4-4486-A2C9-3CCD3EEB57F7}"/>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9" name="Google Shape;101;p2">
            <a:extLst>
              <a:ext uri="{FF2B5EF4-FFF2-40B4-BE49-F238E27FC236}">
                <a16:creationId xmlns="" xmlns:a16="http://schemas.microsoft.com/office/drawing/2014/main" id="{8C1A5CA5-A663-420E-A210-97A8B823B77D}"/>
              </a:ext>
            </a:extLst>
          </p:cNvPr>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3" name="Slide Number Placeholder 2">
            <a:extLst>
              <a:ext uri="{FF2B5EF4-FFF2-40B4-BE49-F238E27FC236}">
                <a16:creationId xmlns="" xmlns:a16="http://schemas.microsoft.com/office/drawing/2014/main" id="{8B84DE94-E77D-4568-85EF-E22494198C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pic>
        <p:nvPicPr>
          <p:cNvPr id="4" name="Google Shape;95;p1">
            <a:extLst>
              <a:ext uri="{FF2B5EF4-FFF2-40B4-BE49-F238E27FC236}">
                <a16:creationId xmlns="" xmlns:a16="http://schemas.microsoft.com/office/drawing/2014/main" id="{D31B4EC7-CF9C-48C1-BE1F-3C2362A44C08}"/>
              </a:ext>
            </a:extLst>
          </p:cNvPr>
          <p:cNvPicPr preferRelativeResize="0"/>
          <p:nvPr/>
        </p:nvPicPr>
        <p:blipFill rotWithShape="1">
          <a:blip r:embed="rId2">
            <a:alphaModFix/>
          </a:blip>
          <a:srcRect/>
          <a:stretch/>
        </p:blipFill>
        <p:spPr>
          <a:xfrm>
            <a:off x="427219" y="120047"/>
            <a:ext cx="854439" cy="659567"/>
          </a:xfrm>
          <a:prstGeom prst="rect">
            <a:avLst/>
          </a:prstGeom>
          <a:noFill/>
          <a:ln>
            <a:noFill/>
          </a:ln>
        </p:spPr>
      </p:pic>
      <p:sp>
        <p:nvSpPr>
          <p:cNvPr id="7" name="Google Shape;104;p2">
            <a:extLst>
              <a:ext uri="{FF2B5EF4-FFF2-40B4-BE49-F238E27FC236}">
                <a16:creationId xmlns="" xmlns:a16="http://schemas.microsoft.com/office/drawing/2014/main" id="{65613548-E182-46DD-B9B6-B57FC3D9E0A4}"/>
              </a:ext>
            </a:extLst>
          </p:cNvPr>
          <p:cNvSpPr/>
          <p:nvPr/>
        </p:nvSpPr>
        <p:spPr>
          <a:xfrm>
            <a:off x="7713707" y="82550"/>
            <a:ext cx="523076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B0F0"/>
                </a:solidFill>
                <a:latin typeface="Times New Roman"/>
                <a:ea typeface="Times New Roman"/>
                <a:cs typeface="Times New Roman"/>
                <a:sym typeface="Times New Roman"/>
              </a:rPr>
              <a:t>Aditya College of Engineering and Technology</a:t>
            </a:r>
            <a:endParaRPr sz="1400" b="0" i="0" u="none" strike="noStrike" cap="none" dirty="0">
              <a:solidFill>
                <a:srgbClr val="00B0F0"/>
              </a:solidFill>
              <a:latin typeface="Times New Roman"/>
              <a:ea typeface="Times New Roman"/>
              <a:cs typeface="Times New Roman"/>
              <a:sym typeface="Times New Roman"/>
            </a:endParaRPr>
          </a:p>
        </p:txBody>
      </p:sp>
      <p:sp>
        <p:nvSpPr>
          <p:cNvPr id="6" name="TextBox 5">
            <a:extLst>
              <a:ext uri="{FF2B5EF4-FFF2-40B4-BE49-F238E27FC236}">
                <a16:creationId xmlns="" xmlns:a16="http://schemas.microsoft.com/office/drawing/2014/main" id="{F00C6EAA-C9B6-97D1-1F0C-8A80D465E0FD}"/>
              </a:ext>
            </a:extLst>
          </p:cNvPr>
          <p:cNvSpPr txBox="1"/>
          <p:nvPr/>
        </p:nvSpPr>
        <p:spPr>
          <a:xfrm>
            <a:off x="1122678" y="1063764"/>
            <a:ext cx="5739595" cy="6186309"/>
          </a:xfrm>
          <a:prstGeom prst="rect">
            <a:avLst/>
          </a:prstGeom>
          <a:noFill/>
        </p:spPr>
        <p:txBody>
          <a:bodyPr wrap="square">
            <a:spAutoFit/>
          </a:bodyPr>
          <a:lstStyle/>
          <a:p>
            <a:pPr marL="285750" indent="-28575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ABSTRACT</a:t>
            </a:r>
          </a:p>
          <a:p>
            <a:pPr marL="285750" indent="-285750" algn="just">
              <a:lnSpc>
                <a:spcPct val="150000"/>
              </a:lnSpc>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OBJECTIVE</a:t>
            </a: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INTRODUCTION</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PROBLEM </a:t>
            </a:r>
            <a:r>
              <a:rPr lang="en-US" sz="1600" dirty="0" smtClean="0">
                <a:latin typeface="Times New Roman" panose="02020603050405020304" pitchFamily="18" charset="0"/>
                <a:cs typeface="Times New Roman" panose="02020603050405020304" pitchFamily="18" charset="0"/>
              </a:rPr>
              <a:t>STATEMENT</a:t>
            </a: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EXISTING SYSTEM</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PROPOSED SYSTEM</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BLOCK DIAGRAM</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WORKING </a:t>
            </a:r>
          </a:p>
          <a:p>
            <a:pPr marL="285750" indent="-285750" algn="just">
              <a:lnSpc>
                <a:spcPct val="150000"/>
              </a:lnSpc>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COMPONENTS</a:t>
            </a:r>
          </a:p>
          <a:p>
            <a:pPr marL="285750" indent="-285750" algn="just">
              <a:lnSpc>
                <a:spcPct val="150000"/>
              </a:lnSpc>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ADVANTAGES,DISADVANTAGES &amp; APPLICATIONS</a:t>
            </a:r>
          </a:p>
          <a:p>
            <a:pPr marL="285750" indent="-285750" algn="just">
              <a:lnSpc>
                <a:spcPct val="150000"/>
              </a:lnSpc>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CONCLUSION &amp; FUTURE SCOPE</a:t>
            </a: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REFERENCES</a:t>
            </a:r>
          </a:p>
          <a:p>
            <a:pPr algn="just">
              <a:lnSpc>
                <a:spcPct val="150000"/>
              </a:lnSpc>
            </a:pPr>
            <a:r>
              <a:rPr lang="en-US" sz="1600" dirty="0">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5745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xfrm>
            <a:off x="839788" y="109808"/>
            <a:ext cx="9208452" cy="17494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              </a:t>
            </a:r>
            <a:r>
              <a:rPr lang="en-US" sz="2800" dirty="0"/>
              <a:t/>
            </a:r>
            <a:br>
              <a:rPr lang="en-US" sz="2800" dirty="0"/>
            </a:br>
            <a:r>
              <a:rPr lang="en-US" sz="2800" dirty="0"/>
              <a:t>	    	</a:t>
            </a:r>
            <a:r>
              <a:rPr lang="en-US" sz="2000" dirty="0"/>
              <a:t>   </a:t>
            </a:r>
            <a:br>
              <a:rPr lang="en-US" sz="2000" dirty="0"/>
            </a:br>
            <a:r>
              <a:rPr lang="en-US" sz="2000" dirty="0"/>
              <a:t/>
            </a:r>
            <a:br>
              <a:rPr lang="en-US" sz="2000" dirty="0"/>
            </a:br>
            <a:r>
              <a:rPr lang="en-US" sz="2000" dirty="0"/>
              <a:t/>
            </a:r>
            <a:br>
              <a:rPr lang="en-US" sz="2000" dirty="0"/>
            </a:b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b="1" dirty="0">
                <a:latin typeface="Times New Roman" panose="02020603050405020304" pitchFamily="18" charset="0"/>
                <a:cs typeface="Times New Roman" panose="02020603050405020304" pitchFamily="18" charset="0"/>
              </a:rPr>
              <a:t>DIGITAL TEMPERATURE SENSOR</a:t>
            </a:r>
            <a:endParaRPr sz="2400" b="1" dirty="0">
              <a:latin typeface="Times New Roman" panose="02020603050405020304" pitchFamily="18" charset="0"/>
              <a:ea typeface="Times New Roman"/>
              <a:cs typeface="Times New Roman" panose="02020603050405020304" pitchFamily="18" charset="0"/>
              <a:sym typeface="Times New Roman"/>
            </a:endParaRPr>
          </a:p>
        </p:txBody>
      </p:sp>
      <p:sp>
        <p:nvSpPr>
          <p:cNvPr id="2" name="Text Placeholder 1"/>
          <p:cNvSpPr>
            <a:spLocks noGrp="1"/>
          </p:cNvSpPr>
          <p:nvPr>
            <p:ph type="body" idx="1"/>
          </p:nvPr>
        </p:nvSpPr>
        <p:spPr>
          <a:xfrm>
            <a:off x="839788" y="2057400"/>
            <a:ext cx="6505892" cy="3811588"/>
          </a:xfrm>
        </p:spPr>
        <p:txBody>
          <a:bodyPr>
            <a:normAutofit/>
          </a:bodyPr>
          <a:lstStyle/>
          <a:p>
            <a:pPr marL="514350" indent="-285750" algn="just">
              <a:lnSpc>
                <a:spcPct val="150000"/>
              </a:lnSpc>
              <a:buFont typeface="Arial" pitchFamily="34" charset="0"/>
              <a:buChar char="•"/>
            </a:pPr>
            <a:r>
              <a:rPr lang="en-US" sz="2000" dirty="0">
                <a:latin typeface="Times New Roman" pitchFamily="18" charset="0"/>
                <a:cs typeface="Times New Roman" pitchFamily="18" charset="0"/>
              </a:rPr>
              <a:t>A digital temperature is a sensor, which provides 9-bit temperature readings. </a:t>
            </a:r>
          </a:p>
          <a:p>
            <a:pPr marL="514350" indent="-285750" algn="just">
              <a:lnSpc>
                <a:spcPct val="150000"/>
              </a:lnSpc>
              <a:buFont typeface="Arial" pitchFamily="34" charset="0"/>
              <a:buChar char="•"/>
            </a:pPr>
            <a:r>
              <a:rPr lang="en-US" sz="2000" dirty="0">
                <a:latin typeface="Times New Roman" pitchFamily="18" charset="0"/>
                <a:cs typeface="Times New Roman" pitchFamily="18" charset="0"/>
              </a:rPr>
              <a:t>Digital temperature sensors offer excellent precise accuracy, these are designed to read from 0°C to 70°C and it is possible to achieve ±0.5°C accuracy.</a:t>
            </a:r>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9" name="Google Shape;92;p1">
            <a:extLst>
              <a:ext uri="{FF2B5EF4-FFF2-40B4-BE49-F238E27FC236}">
                <a16:creationId xmlns="" xmlns:a16="http://schemas.microsoft.com/office/drawing/2014/main" id="{B71B9CC7-4DEB-4022-8894-80E784427657}"/>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180" name="Google Shape;180;p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81" name="Google Shape;181;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20</a:t>
            </a:fld>
            <a:endParaRPr/>
          </a:p>
        </p:txBody>
      </p:sp>
      <p:sp>
        <p:nvSpPr>
          <p:cNvPr id="182" name="Google Shape;182;p7"/>
          <p:cNvSpPr txBox="1"/>
          <p:nvPr/>
        </p:nvSpPr>
        <p:spPr>
          <a:xfrm>
            <a:off x="7825409" y="109809"/>
            <a:ext cx="41413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B0F0"/>
                </a:solidFill>
                <a:latin typeface="Calibri"/>
                <a:ea typeface="Calibri"/>
                <a:cs typeface="Calibri"/>
                <a:sym typeface="Calibri"/>
              </a:rPr>
              <a:t>Aditya College of Engineering and Technology</a:t>
            </a:r>
            <a:endParaRPr sz="1400" b="0" i="0" u="none" strike="noStrike" cap="none">
              <a:solidFill>
                <a:srgbClr val="00B0F0"/>
              </a:solidFill>
              <a:latin typeface="Calibri"/>
              <a:ea typeface="Calibri"/>
              <a:cs typeface="Calibri"/>
              <a:sym typeface="Calibri"/>
            </a:endParaRPr>
          </a:p>
        </p:txBody>
      </p:sp>
      <p:pic>
        <p:nvPicPr>
          <p:cNvPr id="183" name="Google Shape;183;p7"/>
          <p:cNvPicPr preferRelativeResize="0"/>
          <p:nvPr/>
        </p:nvPicPr>
        <p:blipFill rotWithShape="1">
          <a:blip r:embed="rId3">
            <a:alphaModFix/>
          </a:blip>
          <a:srcRect/>
          <a:stretch/>
        </p:blipFill>
        <p:spPr>
          <a:xfrm>
            <a:off x="732692" y="263698"/>
            <a:ext cx="1029847" cy="727190"/>
          </a:xfrm>
          <a:prstGeom prst="rect">
            <a:avLst/>
          </a:prstGeom>
          <a:noFill/>
          <a:ln>
            <a:noFill/>
          </a:ln>
        </p:spPr>
      </p:pic>
      <p:pic>
        <p:nvPicPr>
          <p:cNvPr id="1026" name="Picture 2" descr="https://tse2.mm.bing.net/th?id=OIP.-S5a-xTEaHByXEUiyZRC7gHaHa&amp;pid=Api&amp;P=0"/>
          <p:cNvPicPr>
            <a:picLocks noGrp="1" noChangeAspect="1" noChangeArrowheads="1"/>
          </p:cNvPicPr>
          <p:nvPr>
            <p:ph type="pic" idx="2"/>
          </p:nvPr>
        </p:nvPicPr>
        <p:blipFill>
          <a:blip r:embed="rId4">
            <a:extLst>
              <a:ext uri="{28A0092B-C50C-407E-A947-70E740481C1C}">
                <a14:useLocalDpi xmlns:a14="http://schemas.microsoft.com/office/drawing/2010/main" val="0"/>
              </a:ext>
            </a:extLst>
          </a:blip>
          <a:srcRect t="11158" b="11158"/>
          <a:stretch>
            <a:fillRect/>
          </a:stretch>
        </p:blipFill>
        <p:spPr bwMode="auto">
          <a:xfrm>
            <a:off x="7407275" y="2448560"/>
            <a:ext cx="3948113" cy="288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6176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xfrm>
            <a:off x="833120" y="627293"/>
            <a:ext cx="10520680" cy="1689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 											          				 </a:t>
            </a:r>
            <a:r>
              <a:rPr lang="en-US" sz="2400" b="1" dirty="0">
                <a:latin typeface="Times New Roman" panose="02020603050405020304" pitchFamily="18" charset="0"/>
                <a:cs typeface="Times New Roman" panose="02020603050405020304" pitchFamily="18" charset="0"/>
              </a:rPr>
              <a:t>FILTER CAPCITOR    </a:t>
            </a:r>
            <a:endParaRPr sz="2400" b="1" dirty="0">
              <a:latin typeface="Times New Roman" panose="02020603050405020304" pitchFamily="18" charset="0"/>
              <a:ea typeface="Times New Roman"/>
              <a:cs typeface="Times New Roman" panose="02020603050405020304" pitchFamily="18" charset="0"/>
              <a:sym typeface="Times New Roman"/>
            </a:endParaRPr>
          </a:p>
        </p:txBody>
      </p:sp>
      <p:sp>
        <p:nvSpPr>
          <p:cNvPr id="2" name="Text Placeholder 1"/>
          <p:cNvSpPr>
            <a:spLocks noGrp="1"/>
          </p:cNvSpPr>
          <p:nvPr>
            <p:ph type="body" idx="1"/>
          </p:nvPr>
        </p:nvSpPr>
        <p:spPr>
          <a:xfrm>
            <a:off x="732692" y="2133809"/>
            <a:ext cx="6019800" cy="3868559"/>
          </a:xfrm>
        </p:spPr>
        <p:txBody>
          <a:bodyPr>
            <a:normAutofit fontScale="62500" lnSpcReduction="20000"/>
          </a:bodyPr>
          <a:lstStyle/>
          <a:p>
            <a:pPr algn="just">
              <a:lnSpc>
                <a:spcPct val="150000"/>
              </a:lnSpc>
            </a:pPr>
            <a:r>
              <a:rPr lang="en-US" sz="2900" dirty="0">
                <a:latin typeface="Times New Roman" pitchFamily="18" charset="0"/>
                <a:ea typeface="Tahoma" pitchFamily="34" charset="0"/>
                <a:cs typeface="Times New Roman" pitchFamily="18" charset="0"/>
              </a:rPr>
              <a:t>A filter capacitor is a capacitor which filters out a certain frequency or range of frequencies from a circuit.</a:t>
            </a:r>
          </a:p>
          <a:p>
            <a:pPr algn="just">
              <a:lnSpc>
                <a:spcPct val="150000"/>
              </a:lnSpc>
            </a:pPr>
            <a:r>
              <a:rPr lang="en-US" sz="2900" dirty="0">
                <a:latin typeface="Times New Roman" pitchFamily="18" charset="0"/>
                <a:cs typeface="Times New Roman" pitchFamily="18" charset="0"/>
              </a:rPr>
              <a:t>Filter Capacitor are used to remove ripple from DC Voltages.</a:t>
            </a:r>
            <a:endParaRPr lang="en-US" sz="2900" dirty="0">
              <a:latin typeface="Times New Roman" pitchFamily="18" charset="0"/>
              <a:ea typeface="Tahoma" pitchFamily="34" charset="0"/>
              <a:cs typeface="Times New Roman" pitchFamily="18" charset="0"/>
            </a:endParaRPr>
          </a:p>
          <a:p>
            <a:pPr algn="just">
              <a:lnSpc>
                <a:spcPct val="150000"/>
              </a:lnSpc>
            </a:pPr>
            <a:r>
              <a:rPr lang="en-US" sz="2900" dirty="0">
                <a:latin typeface="Times New Roman" pitchFamily="18" charset="0"/>
                <a:ea typeface="Tahoma" pitchFamily="34" charset="0"/>
                <a:cs typeface="Times New Roman" pitchFamily="18" charset="0"/>
              </a:rPr>
              <a:t>Usually capacitors filter out very low frequency signals. These are signals that are very close to 0Hz in frequency value. These are also referred to as DC signals.</a:t>
            </a:r>
          </a:p>
          <a:p>
            <a:pPr marL="114300" indent="0">
              <a:buNone/>
            </a:pPr>
            <a:endParaRPr lang="en-IN" dirty="0">
              <a:latin typeface="Times New Roman" pitchFamily="18" charset="0"/>
              <a:cs typeface="Times New Roman" pitchFamily="18" charset="0"/>
            </a:endParaRPr>
          </a:p>
        </p:txBody>
      </p:sp>
      <p:sp>
        <p:nvSpPr>
          <p:cNvPr id="9" name="Google Shape;92;p1">
            <a:extLst>
              <a:ext uri="{FF2B5EF4-FFF2-40B4-BE49-F238E27FC236}">
                <a16:creationId xmlns="" xmlns:a16="http://schemas.microsoft.com/office/drawing/2014/main" id="{B71B9CC7-4DEB-4022-8894-80E784427657}"/>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180" name="Google Shape;180;p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81" name="Google Shape;181;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21</a:t>
            </a:fld>
            <a:endParaRPr/>
          </a:p>
        </p:txBody>
      </p:sp>
      <p:sp>
        <p:nvSpPr>
          <p:cNvPr id="182" name="Google Shape;182;p7"/>
          <p:cNvSpPr txBox="1"/>
          <p:nvPr/>
        </p:nvSpPr>
        <p:spPr>
          <a:xfrm>
            <a:off x="7825409" y="109809"/>
            <a:ext cx="41413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B0F0"/>
                </a:solidFill>
                <a:latin typeface="Calibri"/>
                <a:ea typeface="Calibri"/>
                <a:cs typeface="Calibri"/>
                <a:sym typeface="Calibri"/>
              </a:rPr>
              <a:t>Aditya College of Engineering and Technology</a:t>
            </a:r>
            <a:endParaRPr sz="1400" b="0" i="0" u="none" strike="noStrike" cap="none">
              <a:solidFill>
                <a:srgbClr val="00B0F0"/>
              </a:solidFill>
              <a:latin typeface="Calibri"/>
              <a:ea typeface="Calibri"/>
              <a:cs typeface="Calibri"/>
              <a:sym typeface="Calibri"/>
            </a:endParaRPr>
          </a:p>
        </p:txBody>
      </p:sp>
      <p:pic>
        <p:nvPicPr>
          <p:cNvPr id="183" name="Google Shape;183;p7"/>
          <p:cNvPicPr preferRelativeResize="0"/>
          <p:nvPr/>
        </p:nvPicPr>
        <p:blipFill rotWithShape="1">
          <a:blip r:embed="rId3">
            <a:alphaModFix/>
          </a:blip>
          <a:srcRect/>
          <a:stretch/>
        </p:blipFill>
        <p:spPr>
          <a:xfrm>
            <a:off x="732692" y="263698"/>
            <a:ext cx="1029847" cy="727190"/>
          </a:xfrm>
          <a:prstGeom prst="rect">
            <a:avLst/>
          </a:prstGeom>
          <a:noFill/>
          <a:ln>
            <a:noFill/>
          </a:ln>
        </p:spPr>
      </p:pic>
      <p:sp>
        <p:nvSpPr>
          <p:cNvPr id="3" name="TextBox 2">
            <a:extLst>
              <a:ext uri="{FF2B5EF4-FFF2-40B4-BE49-F238E27FC236}">
                <a16:creationId xmlns="" xmlns:a16="http://schemas.microsoft.com/office/drawing/2014/main" id="{1C7AFB1A-5976-28AD-9869-23D9B9046B14}"/>
              </a:ext>
            </a:extLst>
          </p:cNvPr>
          <p:cNvSpPr txBox="1"/>
          <p:nvPr/>
        </p:nvSpPr>
        <p:spPr>
          <a:xfrm>
            <a:off x="935194" y="1867319"/>
            <a:ext cx="6461286" cy="3970318"/>
          </a:xfrm>
          <a:prstGeom prst="rect">
            <a:avLst/>
          </a:prstGeom>
          <a:noFill/>
        </p:spPr>
        <p:txBody>
          <a:bodyPr wrap="square">
            <a:spAutoFit/>
          </a:bodyPr>
          <a:lstStyle/>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endParaRPr lang="en-IN" sz="1400" dirty="0"/>
          </a:p>
        </p:txBody>
      </p:sp>
      <p:pic>
        <p:nvPicPr>
          <p:cNvPr id="5124" name="Picture 4" descr="https://cdn.shopify.com/s/files/1/0666/2821/products/fender-rhodes-parts-fender-rhodes-80w-amplifier-filter-capacitor-1_grande.progressive.jpg?v=15272112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2346" y="2528213"/>
            <a:ext cx="3445323"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6848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xfrm>
            <a:off x="868680" y="109809"/>
            <a:ext cx="10515600" cy="187139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                      </a:t>
            </a:r>
            <a:br>
              <a:rPr lang="en-US" dirty="0"/>
            </a:br>
            <a:r>
              <a:rPr lang="en-US" dirty="0"/>
              <a:t/>
            </a:r>
            <a:br>
              <a:rPr lang="en-US" dirty="0"/>
            </a:br>
            <a:r>
              <a:rPr lang="en-US" dirty="0"/>
              <a:t>                         </a:t>
            </a:r>
            <a:r>
              <a:rPr lang="en-US" sz="2400" b="1" dirty="0">
                <a:latin typeface="Times New Roman" panose="02020603050405020304" pitchFamily="18" charset="0"/>
                <a:cs typeface="Times New Roman" panose="02020603050405020304" pitchFamily="18" charset="0"/>
              </a:rPr>
              <a:t>VOLTAGE REGULATOR</a:t>
            </a:r>
            <a:endParaRPr sz="2400" b="1" dirty="0">
              <a:latin typeface="Times New Roman" panose="02020603050405020304" pitchFamily="18" charset="0"/>
              <a:ea typeface="Times New Roman"/>
              <a:cs typeface="Times New Roman" panose="02020603050405020304" pitchFamily="18" charset="0"/>
              <a:sym typeface="Times New Roman"/>
            </a:endParaRPr>
          </a:p>
        </p:txBody>
      </p:sp>
      <p:sp>
        <p:nvSpPr>
          <p:cNvPr id="4" name="Text Placeholder 3"/>
          <p:cNvSpPr>
            <a:spLocks noGrp="1"/>
          </p:cNvSpPr>
          <p:nvPr>
            <p:ph type="body" idx="1"/>
          </p:nvPr>
        </p:nvSpPr>
        <p:spPr>
          <a:xfrm>
            <a:off x="838200" y="1825625"/>
            <a:ext cx="6496050" cy="4351338"/>
          </a:xfrm>
        </p:spPr>
        <p:txBody>
          <a:bodyPr>
            <a:noAutofit/>
          </a:bodyPr>
          <a:lstStyle/>
          <a:p>
            <a:pPr algn="just">
              <a:lnSpc>
                <a:spcPct val="150000"/>
              </a:lnSpc>
            </a:pPr>
            <a:r>
              <a:rPr lang="en-US" sz="2000" dirty="0">
                <a:latin typeface="Times New Roman" pitchFamily="18" charset="0"/>
                <a:cs typeface="Times New Roman" pitchFamily="18" charset="0"/>
              </a:rPr>
              <a:t>A voltage regulator is a system designed to automatically maintain a constant voltage. </a:t>
            </a:r>
          </a:p>
          <a:p>
            <a:pPr algn="just">
              <a:lnSpc>
                <a:spcPct val="150000"/>
              </a:lnSpc>
            </a:pPr>
            <a:r>
              <a:rPr lang="en-US" sz="2000" dirty="0">
                <a:latin typeface="Times New Roman" pitchFamily="18" charset="0"/>
                <a:cs typeface="Times New Roman" pitchFamily="18" charset="0"/>
              </a:rPr>
              <a:t>7805 voltage regulator is used regulate 12V Dc to +5V that will be needed for microcontroller and other components operation</a:t>
            </a:r>
          </a:p>
          <a:p>
            <a:pPr algn="just">
              <a:lnSpc>
                <a:spcPct val="150000"/>
              </a:lnSpc>
            </a:pPr>
            <a:r>
              <a:rPr lang="en-US" sz="2000" dirty="0">
                <a:latin typeface="Times New Roman" pitchFamily="18" charset="0"/>
                <a:cs typeface="Times New Roman" pitchFamily="18" charset="0"/>
              </a:rPr>
              <a:t>5V Positive Voltage Regulator</a:t>
            </a:r>
          </a:p>
          <a:p>
            <a:r>
              <a:rPr lang="en-US" sz="2000" dirty="0">
                <a:latin typeface="Times New Roman" pitchFamily="18" charset="0"/>
                <a:cs typeface="Times New Roman" pitchFamily="18" charset="0"/>
              </a:rPr>
              <a:t>Minimum Input Voltage is 7V</a:t>
            </a:r>
          </a:p>
          <a:p>
            <a:r>
              <a:rPr lang="en-US" sz="2000" dirty="0">
                <a:latin typeface="Times New Roman" pitchFamily="18" charset="0"/>
                <a:cs typeface="Times New Roman" pitchFamily="18" charset="0"/>
              </a:rPr>
              <a:t>Maximum Input Voltage is 25V</a:t>
            </a:r>
          </a:p>
          <a:p>
            <a:r>
              <a:rPr lang="en-US" sz="2000" dirty="0">
                <a:latin typeface="Times New Roman" pitchFamily="18" charset="0"/>
                <a:cs typeface="Times New Roman" pitchFamily="18" charset="0"/>
              </a:rPr>
              <a:t>Operating current(I</a:t>
            </a:r>
            <a:r>
              <a:rPr lang="en-US" sz="2000" baseline="-25000" dirty="0">
                <a:latin typeface="Times New Roman" pitchFamily="18" charset="0"/>
                <a:cs typeface="Times New Roman" pitchFamily="18" charset="0"/>
              </a:rPr>
              <a:t>Q</a:t>
            </a:r>
            <a:r>
              <a:rPr lang="en-US" sz="2000" dirty="0">
                <a:latin typeface="Times New Roman" pitchFamily="18" charset="0"/>
                <a:cs typeface="Times New Roman" pitchFamily="18" charset="0"/>
              </a:rPr>
              <a:t>) is 5mA    </a:t>
            </a:r>
          </a:p>
          <a:p>
            <a:pPr marL="114300" indent="0" algn="just">
              <a:lnSpc>
                <a:spcPct val="150000"/>
              </a:lnSpc>
              <a:buNone/>
            </a:pPr>
            <a:r>
              <a:rPr lang="en-US" sz="2000" dirty="0">
                <a:latin typeface="Times New Roman" pitchFamily="18" charset="0"/>
                <a:cs typeface="Times New Roman" pitchFamily="18" charset="0"/>
              </a:rPr>
              <a:t> </a:t>
            </a:r>
          </a:p>
        </p:txBody>
      </p:sp>
      <p:sp>
        <p:nvSpPr>
          <p:cNvPr id="9" name="Google Shape;92;p1">
            <a:extLst>
              <a:ext uri="{FF2B5EF4-FFF2-40B4-BE49-F238E27FC236}">
                <a16:creationId xmlns="" xmlns:a16="http://schemas.microsoft.com/office/drawing/2014/main" id="{B71B9CC7-4DEB-4022-8894-80E784427657}"/>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180" name="Google Shape;180;p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81" name="Google Shape;181;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22</a:t>
            </a:fld>
            <a:endParaRPr/>
          </a:p>
        </p:txBody>
      </p:sp>
      <p:pic>
        <p:nvPicPr>
          <p:cNvPr id="6" name="Picture Placeholder 5"/>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154" r="7154"/>
          <a:stretch>
            <a:fillRect/>
          </a:stretch>
        </p:blipFill>
        <p:spPr>
          <a:xfrm>
            <a:off x="7748588" y="2346961"/>
            <a:ext cx="3457163" cy="2915920"/>
          </a:xfrm>
        </p:spPr>
      </p:pic>
      <p:sp>
        <p:nvSpPr>
          <p:cNvPr id="182" name="Google Shape;182;p7"/>
          <p:cNvSpPr txBox="1"/>
          <p:nvPr/>
        </p:nvSpPr>
        <p:spPr>
          <a:xfrm>
            <a:off x="7825409" y="109809"/>
            <a:ext cx="41413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B0F0"/>
                </a:solidFill>
                <a:latin typeface="Calibri"/>
                <a:ea typeface="Calibri"/>
                <a:cs typeface="Calibri"/>
                <a:sym typeface="Calibri"/>
              </a:rPr>
              <a:t>Aditya College of Engineering and Technology</a:t>
            </a:r>
            <a:endParaRPr sz="1400" b="0" i="0" u="none" strike="noStrike" cap="none">
              <a:solidFill>
                <a:srgbClr val="00B0F0"/>
              </a:solidFill>
              <a:latin typeface="Calibri"/>
              <a:ea typeface="Calibri"/>
              <a:cs typeface="Calibri"/>
              <a:sym typeface="Calibri"/>
            </a:endParaRPr>
          </a:p>
        </p:txBody>
      </p:sp>
      <p:pic>
        <p:nvPicPr>
          <p:cNvPr id="183" name="Google Shape;183;p7"/>
          <p:cNvPicPr preferRelativeResize="0"/>
          <p:nvPr/>
        </p:nvPicPr>
        <p:blipFill rotWithShape="1">
          <a:blip r:embed="rId4">
            <a:alphaModFix/>
          </a:blip>
          <a:srcRect/>
          <a:stretch/>
        </p:blipFill>
        <p:spPr>
          <a:xfrm>
            <a:off x="732692" y="263698"/>
            <a:ext cx="1029847" cy="727190"/>
          </a:xfrm>
          <a:prstGeom prst="rect">
            <a:avLst/>
          </a:prstGeom>
          <a:noFill/>
          <a:ln>
            <a:noFill/>
          </a:ln>
        </p:spPr>
      </p:pic>
    </p:spTree>
    <p:extLst>
      <p:ext uri="{BB962C8B-B14F-4D97-AF65-F5344CB8AC3E}">
        <p14:creationId xmlns:p14="http://schemas.microsoft.com/office/powerpoint/2010/main" val="1745684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762DFADF-4D5E-97B2-AFDE-C2510807B4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
        <p:nvSpPr>
          <p:cNvPr id="6" name="TextBox 5">
            <a:extLst>
              <a:ext uri="{FF2B5EF4-FFF2-40B4-BE49-F238E27FC236}">
                <a16:creationId xmlns="" xmlns:a16="http://schemas.microsoft.com/office/drawing/2014/main" id="{947A3CC3-9CE6-579B-5EF6-0ADB329F2E8A}"/>
              </a:ext>
            </a:extLst>
          </p:cNvPr>
          <p:cNvSpPr txBox="1"/>
          <p:nvPr/>
        </p:nvSpPr>
        <p:spPr>
          <a:xfrm>
            <a:off x="878264" y="782425"/>
            <a:ext cx="10435472" cy="4524315"/>
          </a:xfrm>
          <a:prstGeom prst="rect">
            <a:avLst/>
          </a:prstGeom>
          <a:noFill/>
        </p:spPr>
        <p:txBody>
          <a:bodyPr wrap="square" rtlCol="0">
            <a:spAutoFit/>
          </a:bodyPr>
          <a:lstStyle/>
          <a:p>
            <a:pPr lvl="1" algn="just">
              <a:lnSpc>
                <a:spcPct val="150000"/>
              </a:lnSpc>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ADVANTAGES</a:t>
            </a:r>
            <a:endPar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50000"/>
              </a:lnSpc>
            </a:pPr>
            <a:endPar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M2M communication is supported by cellular networks either directly or through gateway.</a:t>
            </a:r>
            <a:endPar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is easy to roll out and maintain.</a:t>
            </a:r>
            <a:endPar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is available with fixed and mobile networks both indoors and outdoors.</a:t>
            </a:r>
            <a:endPar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offers higher range, minimum latency, higher throughput and consume less energy.</a:t>
            </a:r>
            <a:endPar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enables communication of smart devices without any human intervention.</a:t>
            </a:r>
            <a:endPar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security and privacy issues in IoT networks are resolved by using M2M </a:t>
            </a:r>
            <a:endPar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Communication facility.</a:t>
            </a:r>
            <a:endPar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Large protection, data collection and data processing is possible</a:t>
            </a:r>
            <a:endParaRPr lang="en-IN" sz="1800" dirty="0">
              <a:latin typeface="Times New Roman" panose="02020603050405020304" pitchFamily="18" charset="0"/>
              <a:cs typeface="Times New Roman" panose="02020603050405020304" pitchFamily="18" charset="0"/>
            </a:endParaRPr>
          </a:p>
        </p:txBody>
      </p:sp>
      <p:pic>
        <p:nvPicPr>
          <p:cNvPr id="4" name="Google Shape;183;p7"/>
          <p:cNvPicPr preferRelativeResize="0"/>
          <p:nvPr/>
        </p:nvPicPr>
        <p:blipFill rotWithShape="1">
          <a:blip r:embed="rId2">
            <a:alphaModFix/>
          </a:blip>
          <a:srcRect/>
          <a:stretch/>
        </p:blipFill>
        <p:spPr>
          <a:xfrm>
            <a:off x="732692" y="263698"/>
            <a:ext cx="1029847" cy="727190"/>
          </a:xfrm>
          <a:prstGeom prst="rect">
            <a:avLst/>
          </a:prstGeom>
          <a:noFill/>
          <a:ln>
            <a:noFill/>
          </a:ln>
        </p:spPr>
      </p:pic>
      <p:sp>
        <p:nvSpPr>
          <p:cNvPr id="2" name="Rectangle 1"/>
          <p:cNvSpPr/>
          <p:nvPr/>
        </p:nvSpPr>
        <p:spPr>
          <a:xfrm>
            <a:off x="8255256" y="298765"/>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
        <p:nvSpPr>
          <p:cNvPr id="5" name="Rectangle 4"/>
          <p:cNvSpPr/>
          <p:nvPr/>
        </p:nvSpPr>
        <p:spPr>
          <a:xfrm>
            <a:off x="247828" y="5913963"/>
            <a:ext cx="11065907" cy="307777"/>
          </a:xfrm>
          <a:prstGeom prst="rect">
            <a:avLst/>
          </a:prstGeom>
        </p:spPr>
        <p:txBody>
          <a:bodyPr wrap="square">
            <a:spAutoFit/>
          </a:bodyPr>
          <a:lstStyle/>
          <a:p>
            <a:pPr lvl="0" algn="r"/>
            <a:r>
              <a:rPr lang="en-US" dirty="0" smtClean="0"/>
              <a:t>                                                                                      </a:t>
            </a:r>
            <a:endParaRPr lang="en-US" dirty="0"/>
          </a:p>
        </p:txBody>
      </p:sp>
    </p:spTree>
    <p:extLst>
      <p:ext uri="{BB962C8B-B14F-4D97-AF65-F5344CB8AC3E}">
        <p14:creationId xmlns:p14="http://schemas.microsoft.com/office/powerpoint/2010/main" val="5680119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25BAE27E-A79E-38E3-ABE6-93C65977DE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sp>
        <p:nvSpPr>
          <p:cNvPr id="4" name="TextBox 3">
            <a:extLst>
              <a:ext uri="{FF2B5EF4-FFF2-40B4-BE49-F238E27FC236}">
                <a16:creationId xmlns="" xmlns:a16="http://schemas.microsoft.com/office/drawing/2014/main" id="{334C23AE-4B18-C199-5192-945A5D65A02E}"/>
              </a:ext>
            </a:extLst>
          </p:cNvPr>
          <p:cNvSpPr txBox="1"/>
          <p:nvPr/>
        </p:nvSpPr>
        <p:spPr>
          <a:xfrm>
            <a:off x="999242" y="1131217"/>
            <a:ext cx="10058400" cy="1200329"/>
          </a:xfrm>
          <a:prstGeom prst="rect">
            <a:avLst/>
          </a:prstGeom>
          <a:noFill/>
        </p:spPr>
        <p:txBody>
          <a:bodyPr wrap="square" rtlCol="0">
            <a:spAutoFit/>
          </a:bodyPr>
          <a:lstStyle/>
          <a:p>
            <a:r>
              <a:rPr lang="en-IN" sz="2400" b="1" dirty="0">
                <a:latin typeface="Times New Roman" panose="02020603050405020304" pitchFamily="18" charset="0"/>
                <a:ea typeface="Tahoma" panose="020B0604030504040204" pitchFamily="34" charset="0"/>
                <a:cs typeface="Times New Roman" panose="02020603050405020304" pitchFamily="18" charset="0"/>
              </a:rPr>
              <a:t>                                               </a:t>
            </a:r>
            <a:endParaRPr lang="en-IN" sz="2400" b="1" dirty="0" smtClean="0">
              <a:latin typeface="Times New Roman" panose="02020603050405020304" pitchFamily="18" charset="0"/>
              <a:ea typeface="Tahoma" panose="020B0604030504040204" pitchFamily="34" charset="0"/>
              <a:cs typeface="Times New Roman" panose="02020603050405020304" pitchFamily="18" charset="0"/>
            </a:endParaRPr>
          </a:p>
          <a:p>
            <a:r>
              <a:rPr lang="en-IN" sz="2400" b="1" dirty="0" smtClean="0">
                <a:latin typeface="Times New Roman" panose="02020603050405020304" pitchFamily="18" charset="0"/>
                <a:ea typeface="Tahoma" panose="020B0604030504040204" pitchFamily="34" charset="0"/>
                <a:cs typeface="Times New Roman" panose="02020603050405020304" pitchFamily="18" charset="0"/>
              </a:rPr>
              <a:t>			</a:t>
            </a:r>
            <a:r>
              <a:rPr lang="en-IN" sz="2400" b="1" smtClean="0">
                <a:latin typeface="Times New Roman" panose="02020603050405020304" pitchFamily="18" charset="0"/>
                <a:ea typeface="Tahoma" panose="020B0604030504040204" pitchFamily="34" charset="0"/>
                <a:cs typeface="Times New Roman" panose="02020603050405020304" pitchFamily="18" charset="0"/>
              </a:rPr>
              <a:t>       DISADVANTAGES</a:t>
            </a:r>
            <a:endParaRPr lang="en-IN" sz="2400" b="1" dirty="0">
              <a:latin typeface="Times New Roman" panose="02020603050405020304" pitchFamily="18" charset="0"/>
              <a:ea typeface="Tahoma" panose="020B0604030504040204" pitchFamily="34" charset="0"/>
              <a:cs typeface="Times New Roman" panose="02020603050405020304" pitchFamily="18" charset="0"/>
            </a:endParaRPr>
          </a:p>
          <a:p>
            <a:endParaRPr lang="en-IN" sz="24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Rectangle 1"/>
          <p:cNvSpPr/>
          <p:nvPr/>
        </p:nvSpPr>
        <p:spPr>
          <a:xfrm>
            <a:off x="999243" y="2628781"/>
            <a:ext cx="9845370" cy="4801314"/>
          </a:xfrm>
          <a:prstGeom prst="rect">
            <a:avLst/>
          </a:prstGeom>
        </p:spPr>
        <p:txBody>
          <a:bodyPr wrap="square">
            <a:spAutoFit/>
          </a:bodyPr>
          <a:lstStyle/>
          <a:p>
            <a:r>
              <a:rPr lang="en-US" sz="1800" b="1" dirty="0">
                <a:latin typeface="Times New Roman" pitchFamily="18" charset="0"/>
                <a:cs typeface="Times New Roman" pitchFamily="18" charset="0"/>
              </a:rPr>
              <a:t>High cost: </a:t>
            </a:r>
            <a:r>
              <a:rPr lang="en-US" sz="1800" dirty="0">
                <a:latin typeface="Times New Roman" pitchFamily="18" charset="0"/>
                <a:cs typeface="Times New Roman" pitchFamily="18" charset="0"/>
              </a:rPr>
              <a:t>Implementing an IoT system for coal mine safety can be expensive due to the high cost of sensors, data storage, and communication infrastructure.</a:t>
            </a:r>
          </a:p>
          <a:p>
            <a:r>
              <a:rPr lang="en-US" sz="1800" b="1" dirty="0">
                <a:latin typeface="Times New Roman" pitchFamily="18" charset="0"/>
                <a:cs typeface="Times New Roman" pitchFamily="18" charset="0"/>
              </a:rPr>
              <a:t>Technical complexity: </a:t>
            </a:r>
            <a:r>
              <a:rPr lang="en-US" sz="1800" dirty="0">
                <a:latin typeface="Times New Roman" pitchFamily="18" charset="0"/>
                <a:cs typeface="Times New Roman" pitchFamily="18" charset="0"/>
              </a:rPr>
              <a:t>IoT systems require a high level of technical expertise to design, implement, and maintain. Therefore, coal mine operators need to have the necessary resources and skills to handle the technical complexity of an IoT system</a:t>
            </a:r>
            <a:r>
              <a:rPr lang="en-US" sz="1800" dirty="0" smtClean="0">
                <a:latin typeface="Times New Roman" pitchFamily="18" charset="0"/>
                <a:cs typeface="Times New Roman" pitchFamily="18" charset="0"/>
              </a:rPr>
              <a:t>.</a:t>
            </a:r>
          </a:p>
          <a:p>
            <a:r>
              <a:rPr lang="en-US" sz="1800" b="1" dirty="0">
                <a:latin typeface="Times New Roman" pitchFamily="18" charset="0"/>
                <a:cs typeface="Times New Roman" pitchFamily="18" charset="0"/>
              </a:rPr>
              <a:t>Maintenance and repair:</a:t>
            </a:r>
            <a:r>
              <a:rPr lang="en-US" sz="1800" dirty="0">
                <a:latin typeface="Times New Roman" pitchFamily="18" charset="0"/>
                <a:cs typeface="Times New Roman" pitchFamily="18" charset="0"/>
              </a:rPr>
              <a:t> IoT devices used in coal mines may require frequent maintenance and repair due to the harsh mining environment and the wear and tear of the devices.</a:t>
            </a:r>
          </a:p>
          <a:p>
            <a:r>
              <a:rPr lang="en-US" sz="1800" b="1" dirty="0">
                <a:latin typeface="Times New Roman" pitchFamily="18" charset="0"/>
                <a:cs typeface="Times New Roman" pitchFamily="18" charset="0"/>
              </a:rPr>
              <a:t>Dependence on technology: </a:t>
            </a:r>
            <a:r>
              <a:rPr lang="en-US" sz="1800" dirty="0">
                <a:latin typeface="Times New Roman" pitchFamily="18" charset="0"/>
                <a:cs typeface="Times New Roman" pitchFamily="18" charset="0"/>
              </a:rPr>
              <a:t>Over-reliance on technology can make workers complacent and reduce their safety awareness, as they may assume that technology can always prevent accidents.</a:t>
            </a: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p:txBody>
      </p:sp>
      <p:pic>
        <p:nvPicPr>
          <p:cNvPr id="5" name="Google Shape;183;p7"/>
          <p:cNvPicPr preferRelativeResize="0"/>
          <p:nvPr/>
        </p:nvPicPr>
        <p:blipFill rotWithShape="1">
          <a:blip r:embed="rId2">
            <a:alphaModFix/>
          </a:blip>
          <a:srcRect/>
          <a:stretch/>
        </p:blipFill>
        <p:spPr>
          <a:xfrm>
            <a:off x="732692" y="263698"/>
            <a:ext cx="1029847" cy="727190"/>
          </a:xfrm>
          <a:prstGeom prst="rect">
            <a:avLst/>
          </a:prstGeom>
          <a:noFill/>
          <a:ln>
            <a:noFill/>
          </a:ln>
        </p:spPr>
      </p:pic>
      <p:sp>
        <p:nvSpPr>
          <p:cNvPr id="6" name="Rectangle 5"/>
          <p:cNvSpPr/>
          <p:nvPr/>
        </p:nvSpPr>
        <p:spPr>
          <a:xfrm>
            <a:off x="8226733" y="181534"/>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Tree>
    <p:extLst>
      <p:ext uri="{BB962C8B-B14F-4D97-AF65-F5344CB8AC3E}">
        <p14:creationId xmlns:p14="http://schemas.microsoft.com/office/powerpoint/2010/main" val="33537202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115" y="384561"/>
            <a:ext cx="10515600" cy="5400942"/>
          </a:xfrm>
        </p:spPr>
        <p:txBody>
          <a:bodyPr/>
          <a:lstStyle/>
          <a:p>
            <a:pPr>
              <a:lnSpc>
                <a:spcPct val="150000"/>
              </a:lnSpc>
            </a:pPr>
            <a:r>
              <a:rPr lang="en-IN" sz="1600" dirty="0" smtClean="0">
                <a:latin typeface="Times New Roman" pitchFamily="18" charset="0"/>
                <a:cs typeface="Times New Roman" pitchFamily="18" charset="0"/>
              </a:rPr>
              <a:t>                                                                                                                                                                                                  				</a:t>
            </a:r>
            <a:r>
              <a:rPr lang="en-IN" sz="1600" b="1" dirty="0" smtClean="0">
                <a:latin typeface="Times New Roman" pitchFamily="18" charset="0"/>
                <a:cs typeface="Times New Roman" pitchFamily="18" charset="0"/>
              </a:rPr>
              <a:t>        </a:t>
            </a:r>
            <a:r>
              <a:rPr lang="en-IN" sz="2400" b="1" dirty="0" smtClean="0">
                <a:latin typeface="Times New Roman" pitchFamily="18" charset="0"/>
                <a:cs typeface="Times New Roman" pitchFamily="18" charset="0"/>
              </a:rPr>
              <a:t>APPLICATIONS</a:t>
            </a:r>
            <a:r>
              <a:rPr lang="en-IN" sz="2400" dirty="0" smtClean="0">
                <a:latin typeface="Times New Roman" pitchFamily="18" charset="0"/>
                <a:cs typeface="Times New Roman" pitchFamily="18" charset="0"/>
              </a:rPr>
              <a:t/>
            </a:r>
            <a:br>
              <a:rPr lang="en-IN" sz="2400" dirty="0" smtClean="0">
                <a:latin typeface="Times New Roman" pitchFamily="18" charset="0"/>
                <a:cs typeface="Times New Roman" pitchFamily="18" charset="0"/>
              </a:rPr>
            </a:br>
            <a:r>
              <a:rPr lang="en-US" sz="1800" dirty="0">
                <a:latin typeface="Times New Roman" pitchFamily="18" charset="0"/>
                <a:cs typeface="Times New Roman" pitchFamily="18" charset="0"/>
              </a:rPr>
              <a:t>There are several applications of IoT (Internet of Things) technology for coal mine safety:</a:t>
            </a:r>
            <a:br>
              <a:rPr lang="en-US" sz="1800" dirty="0">
                <a:latin typeface="Times New Roman" pitchFamily="18" charset="0"/>
                <a:cs typeface="Times New Roman" pitchFamily="18" charset="0"/>
              </a:rPr>
            </a:br>
            <a:r>
              <a:rPr lang="en-US" sz="1800" b="1" dirty="0">
                <a:latin typeface="Times New Roman" pitchFamily="18" charset="0"/>
                <a:cs typeface="Times New Roman" pitchFamily="18" charset="0"/>
              </a:rPr>
              <a:t>Environmental monitoring: </a:t>
            </a:r>
            <a:r>
              <a:rPr lang="en-US" sz="1800" dirty="0">
                <a:latin typeface="Times New Roman" pitchFamily="18" charset="0"/>
                <a:cs typeface="Times New Roman" pitchFamily="18" charset="0"/>
              </a:rPr>
              <a:t>IoT sensors can be used to monitor various environmental factors such as temperature, humidity, gas levels, and air quality. This data can be collected and analyzed in real-time to identify potential safety hazards and take preventive measures.</a:t>
            </a:r>
            <a:br>
              <a:rPr lang="en-US" sz="1800" dirty="0">
                <a:latin typeface="Times New Roman" pitchFamily="18" charset="0"/>
                <a:cs typeface="Times New Roman" pitchFamily="18" charset="0"/>
              </a:rPr>
            </a:br>
            <a:r>
              <a:rPr lang="en-US" sz="1800" b="1" dirty="0">
                <a:latin typeface="Times New Roman" pitchFamily="18" charset="0"/>
                <a:cs typeface="Times New Roman" pitchFamily="18" charset="0"/>
              </a:rPr>
              <a:t>Communication and collaboration: </a:t>
            </a:r>
            <a:r>
              <a:rPr lang="en-US" sz="1800" dirty="0">
                <a:latin typeface="Times New Roman" pitchFamily="18" charset="0"/>
                <a:cs typeface="Times New Roman" pitchFamily="18" charset="0"/>
              </a:rPr>
              <a:t>IoT devices can be used to establish communication between workers and management, allowing for faster response times in case of emergencies or safety incidents</a:t>
            </a:r>
            <a:r>
              <a:rPr lang="en-US" sz="1800" dirty="0" smtClean="0">
                <a:latin typeface="Times New Roman" pitchFamily="18" charset="0"/>
                <a:cs typeface="Times New Roman" pitchFamily="18" charset="0"/>
              </a:rPr>
              <a:t>.</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b="1" dirty="0">
                <a:latin typeface="Times New Roman" pitchFamily="18" charset="0"/>
                <a:cs typeface="Times New Roman" pitchFamily="18" charset="0"/>
              </a:rPr>
              <a:t>Worker safety monitoring: </a:t>
            </a:r>
            <a:r>
              <a:rPr lang="en-US" sz="1800" dirty="0">
                <a:latin typeface="Times New Roman" pitchFamily="18" charset="0"/>
                <a:cs typeface="Times New Roman" pitchFamily="18" charset="0"/>
              </a:rPr>
              <a:t>IoT devices can be used to monitor the location and condition of workers in the mine. This can help to identify potential safety hazards and ensure that workers are safe and accounted for in case of emergencies.</a:t>
            </a:r>
            <a:br>
              <a:rPr lang="en-US" sz="1800" dirty="0">
                <a:latin typeface="Times New Roman" pitchFamily="18" charset="0"/>
                <a:cs typeface="Times New Roman" pitchFamily="18" charset="0"/>
              </a:rPr>
            </a:br>
            <a:endParaRPr lang="en-IN" sz="1800" dirty="0">
              <a:latin typeface="Times New Roman" pitchFamily="18" charset="0"/>
              <a:cs typeface="Times New Roman" pitchFamily="18"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pic>
        <p:nvPicPr>
          <p:cNvPr id="4" name="Google Shape;183;p7"/>
          <p:cNvPicPr preferRelativeResize="0"/>
          <p:nvPr/>
        </p:nvPicPr>
        <p:blipFill rotWithShape="1">
          <a:blip r:embed="rId2">
            <a:alphaModFix/>
          </a:blip>
          <a:srcRect/>
          <a:stretch/>
        </p:blipFill>
        <p:spPr>
          <a:xfrm>
            <a:off x="732692" y="263698"/>
            <a:ext cx="1029847" cy="727190"/>
          </a:xfrm>
          <a:prstGeom prst="rect">
            <a:avLst/>
          </a:prstGeom>
          <a:noFill/>
          <a:ln>
            <a:noFill/>
          </a:ln>
        </p:spPr>
      </p:pic>
      <p:sp>
        <p:nvSpPr>
          <p:cNvPr id="6" name="Rectangle 5"/>
          <p:cNvSpPr/>
          <p:nvPr/>
        </p:nvSpPr>
        <p:spPr>
          <a:xfrm>
            <a:off x="8235279" y="319516"/>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Tree>
    <p:extLst>
      <p:ext uri="{BB962C8B-B14F-4D97-AF65-F5344CB8AC3E}">
        <p14:creationId xmlns:p14="http://schemas.microsoft.com/office/powerpoint/2010/main" val="7386155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929" y="365125"/>
            <a:ext cx="10515600" cy="5916034"/>
          </a:xfrm>
        </p:spPr>
        <p:txBody>
          <a:bodyPr/>
          <a:lstStyle/>
          <a:p>
            <a:pPr algn="just">
              <a:lnSpc>
                <a:spcPct val="150000"/>
              </a:lnSpc>
            </a:pP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smtClean="0">
                <a:latin typeface="Times New Roman" pitchFamily="18" charset="0"/>
                <a:cs typeface="Times New Roman" pitchFamily="18" charset="0"/>
              </a:rPr>
              <a:t>OUTPUT</a:t>
            </a: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coal mine safety system is implemented using smoke sensors, temperature sensors, gas sensors for obtaining environmental conditions. A smart alert system is implemented for the safety of mineworkers by alerting them at the right time to escape from the mining environment in case of any accidents. This system constantly observes the coal mine and alerts the worker and the authorized person from the ground station by using IOT technology. The environment of the mineworkers have continuously updated in the IoT web page. The system is cost-effective. Hence the proposed system reduces the death rate and disease alerts for the workers in the </a:t>
            </a:r>
            <a:r>
              <a:rPr lang="en-US" sz="1800" dirty="0" smtClean="0">
                <a:latin typeface="Times New Roman" pitchFamily="18" charset="0"/>
                <a:cs typeface="Times New Roman" pitchFamily="18" charset="0"/>
              </a:rPr>
              <a:t>mining</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industry</a:t>
            </a:r>
            <a:r>
              <a:rPr lang="en-US" sz="1800" dirty="0">
                <a:latin typeface="Times New Roman" pitchFamily="18" charset="0"/>
                <a:cs typeface="Times New Roman" pitchFamily="18" charset="0"/>
              </a:rPr>
              <a:t>.</a:t>
            </a:r>
            <a:r>
              <a:rPr lang="en-IN" sz="1800" dirty="0">
                <a:latin typeface="Times New Roman" pitchFamily="18" charset="0"/>
                <a:cs typeface="Times New Roman" pitchFamily="18" charset="0"/>
              </a:rPr>
              <a:t/>
            </a:r>
            <a:br>
              <a:rPr lang="en-IN" sz="1800" dirty="0">
                <a:latin typeface="Times New Roman" pitchFamily="18" charset="0"/>
                <a:cs typeface="Times New Roman" pitchFamily="18" charset="0"/>
              </a:rPr>
            </a:br>
            <a:r>
              <a:rPr lang="en-IN" sz="1800" dirty="0">
                <a:latin typeface="Times New Roman" pitchFamily="18" charset="0"/>
                <a:cs typeface="Times New Roman" pitchFamily="18" charset="0"/>
              </a:rPr>
              <a:t/>
            </a:r>
            <a:br>
              <a:rPr lang="en-IN" sz="1800" dirty="0">
                <a:latin typeface="Times New Roman" pitchFamily="18" charset="0"/>
                <a:cs typeface="Times New Roman" pitchFamily="18" charset="0"/>
              </a:rPr>
            </a:br>
            <a:endParaRPr lang="en-IN" sz="1800" b="1" dirty="0">
              <a:latin typeface="Times New Roman" pitchFamily="18" charset="0"/>
              <a:cs typeface="Times New Roman" pitchFamily="18"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pic>
        <p:nvPicPr>
          <p:cNvPr id="7" name="Google Shape;183;p7"/>
          <p:cNvPicPr preferRelativeResize="0"/>
          <p:nvPr/>
        </p:nvPicPr>
        <p:blipFill rotWithShape="1">
          <a:blip r:embed="rId2">
            <a:alphaModFix/>
          </a:blip>
          <a:srcRect/>
          <a:stretch/>
        </p:blipFill>
        <p:spPr>
          <a:xfrm>
            <a:off x="732692" y="263698"/>
            <a:ext cx="1029847" cy="727190"/>
          </a:xfrm>
          <a:prstGeom prst="rect">
            <a:avLst/>
          </a:prstGeom>
          <a:noFill/>
          <a:ln>
            <a:noFill/>
          </a:ln>
        </p:spPr>
      </p:pic>
      <p:sp>
        <p:nvSpPr>
          <p:cNvPr id="5" name="Rectangle 4"/>
          <p:cNvSpPr/>
          <p:nvPr/>
        </p:nvSpPr>
        <p:spPr>
          <a:xfrm>
            <a:off x="8286553" y="181534"/>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790" y="4597638"/>
            <a:ext cx="3802879" cy="1768980"/>
          </a:xfrm>
          <a:prstGeom prst="rect">
            <a:avLst/>
          </a:prstGeom>
        </p:spPr>
      </p:pic>
    </p:spTree>
    <p:extLst>
      <p:ext uri="{BB962C8B-B14F-4D97-AF65-F5344CB8AC3E}">
        <p14:creationId xmlns:p14="http://schemas.microsoft.com/office/powerpoint/2010/main" val="20608390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90396"/>
          </a:xfrm>
        </p:spPr>
        <p:txBody>
          <a:bodyPr/>
          <a:lstStyle/>
          <a:p>
            <a:endParaRPr lang="en-IN"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3258" t="2293" r="30787" b="19109"/>
          <a:stretch/>
        </p:blipFill>
        <p:spPr>
          <a:xfrm>
            <a:off x="1034042" y="1324598"/>
            <a:ext cx="4255805" cy="396524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397" t="8847" b="12964"/>
          <a:stretch/>
        </p:blipFill>
        <p:spPr>
          <a:xfrm>
            <a:off x="6614445" y="1324599"/>
            <a:ext cx="4529271" cy="3965248"/>
          </a:xfrm>
          <a:prstGeom prst="rect">
            <a:avLst/>
          </a:prstGeom>
        </p:spPr>
      </p:pic>
    </p:spTree>
    <p:extLst>
      <p:ext uri="{BB962C8B-B14F-4D97-AF65-F5344CB8AC3E}">
        <p14:creationId xmlns:p14="http://schemas.microsoft.com/office/powerpoint/2010/main" val="7040507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60557"/>
          </a:xfrm>
        </p:spPr>
        <p:txBody>
          <a:bodyPr/>
          <a:lstStyle/>
          <a:p>
            <a:endParaRPr lang="en-IN"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775" t="8349" b="13146"/>
          <a:stretch/>
        </p:blipFill>
        <p:spPr>
          <a:xfrm>
            <a:off x="3290130" y="1427147"/>
            <a:ext cx="5016382" cy="3349952"/>
          </a:xfrm>
          <a:prstGeom prst="rect">
            <a:avLst/>
          </a:prstGeom>
        </p:spPr>
      </p:pic>
    </p:spTree>
    <p:extLst>
      <p:ext uri="{BB962C8B-B14F-4D97-AF65-F5344CB8AC3E}">
        <p14:creationId xmlns:p14="http://schemas.microsoft.com/office/powerpoint/2010/main" val="33769824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dirty="0">
                <a:latin typeface="Times New Roman" pitchFamily="18" charset="0"/>
                <a:cs typeface="Times New Roman" pitchFamily="18" charset="0"/>
              </a:rPr>
              <a:t>                                                </a:t>
            </a:r>
            <a:br>
              <a:rPr lang="en-IN" sz="2400" b="1" dirty="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a:latin typeface="Times New Roman" pitchFamily="18" charset="0"/>
                <a:cs typeface="Times New Roman" pitchFamily="18" charset="0"/>
              </a:rPr>
              <a:t>	 </a:t>
            </a:r>
            <a:r>
              <a:rPr lang="en-IN" sz="2400" b="1" dirty="0" smtClean="0">
                <a:latin typeface="Times New Roman" pitchFamily="18" charset="0"/>
                <a:cs typeface="Times New Roman" pitchFamily="18" charset="0"/>
              </a:rPr>
              <a:t>              CONCLUSION &amp; FUTURE SCOPE</a:t>
            </a:r>
            <a:endParaRPr lang="en-IN" sz="2400"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a:bodyPr>
          <a:lstStyle/>
          <a:p>
            <a:pPr algn="just">
              <a:lnSpc>
                <a:spcPct val="150000"/>
              </a:lnSpc>
            </a:pPr>
            <a:r>
              <a:rPr lang="en-US" sz="1800" dirty="0">
                <a:latin typeface="Times New Roman" pitchFamily="18" charset="0"/>
                <a:cs typeface="Times New Roman" pitchFamily="18" charset="0"/>
              </a:rPr>
              <a:t>The protection of working machinery is the main goal of the implementation of safety measures in port operations, where sensors and switches are used to provide safety for personnel. With current technology, it is impossible to control and observe the port personnel due to their high levels of movement and risk.</a:t>
            </a:r>
            <a:br>
              <a:rPr lang="en-US" sz="1800" dirty="0">
                <a:latin typeface="Times New Roman" pitchFamily="18" charset="0"/>
                <a:cs typeface="Times New Roman" pitchFamily="18" charset="0"/>
              </a:rPr>
            </a:b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environment of the mineworkers have continuously updated in the IoT web page. The system is cost-effective. Hence the proposed system reduces the death rate and disease alerts for the workers in the mining industry</a:t>
            </a:r>
            <a:r>
              <a:rPr lang="en-US" sz="1800" dirty="0" smtClean="0">
                <a:latin typeface="Times New Roman" pitchFamily="18" charset="0"/>
                <a:cs typeface="Times New Roman" pitchFamily="18" charset="0"/>
              </a:rPr>
              <a:t>.</a:t>
            </a:r>
          </a:p>
          <a:p>
            <a:pPr algn="just">
              <a:lnSpc>
                <a:spcPct val="150000"/>
              </a:lnSpc>
            </a:pPr>
            <a:r>
              <a:rPr lang="en-US" sz="1800" dirty="0">
                <a:latin typeface="Times New Roman" pitchFamily="18" charset="0"/>
                <a:cs typeface="Times New Roman" pitchFamily="18" charset="0"/>
              </a:rPr>
              <a:t>With the developing developments future work of this experimentation may incorporate, greater improvement of the framework by utilizing other progressed sensors for checking the underground Dangers. Likewise, every one of the underground tasks can be completed from the beginning. </a:t>
            </a:r>
          </a:p>
          <a:p>
            <a:pPr algn="just">
              <a:lnSpc>
                <a:spcPct val="150000"/>
              </a:lnSpc>
            </a:pPr>
            <a:endParaRPr lang="en-IN" sz="18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pic>
        <p:nvPicPr>
          <p:cNvPr id="5" name="Google Shape;183;p7"/>
          <p:cNvPicPr preferRelativeResize="0"/>
          <p:nvPr/>
        </p:nvPicPr>
        <p:blipFill rotWithShape="1">
          <a:blip r:embed="rId2">
            <a:alphaModFix/>
          </a:blip>
          <a:srcRect/>
          <a:stretch/>
        </p:blipFill>
        <p:spPr>
          <a:xfrm>
            <a:off x="732692" y="263698"/>
            <a:ext cx="1029847" cy="727190"/>
          </a:xfrm>
          <a:prstGeom prst="rect">
            <a:avLst/>
          </a:prstGeom>
          <a:noFill/>
          <a:ln>
            <a:noFill/>
          </a:ln>
        </p:spPr>
      </p:pic>
      <p:sp>
        <p:nvSpPr>
          <p:cNvPr id="6" name="Rectangle 5"/>
          <p:cNvSpPr/>
          <p:nvPr/>
        </p:nvSpPr>
        <p:spPr>
          <a:xfrm>
            <a:off x="8457469" y="109809"/>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Tree>
    <p:extLst>
      <p:ext uri="{BB962C8B-B14F-4D97-AF65-F5344CB8AC3E}">
        <p14:creationId xmlns:p14="http://schemas.microsoft.com/office/powerpoint/2010/main" val="34399137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8577" y="1026919"/>
            <a:ext cx="10515600" cy="928688"/>
          </a:xfrm>
        </p:spPr>
        <p:txBody>
          <a:bodyPr/>
          <a:lstStyle/>
          <a:p>
            <a:r>
              <a:rPr lang="en-US" sz="2400" b="1" dirty="0">
                <a:latin typeface="Times New Roman" pitchFamily="18" charset="0"/>
                <a:cs typeface="Times New Roman" pitchFamily="18" charset="0"/>
              </a:rPr>
              <a:t>                                                     ABSTRACT</a:t>
            </a:r>
            <a:endParaRPr lang="en-IN" sz="2400" b="1" dirty="0">
              <a:latin typeface="Times New Roman" pitchFamily="18" charset="0"/>
              <a:cs typeface="Times New Roman" pitchFamily="18" charset="0"/>
            </a:endParaRPr>
          </a:p>
        </p:txBody>
      </p:sp>
      <p:sp>
        <p:nvSpPr>
          <p:cNvPr id="5" name="Text Placeholder 4"/>
          <p:cNvSpPr>
            <a:spLocks noGrp="1"/>
          </p:cNvSpPr>
          <p:nvPr>
            <p:ph type="body" idx="1"/>
          </p:nvPr>
        </p:nvSpPr>
        <p:spPr/>
        <p:txBody>
          <a:bodyPr>
            <a:normAutofit fontScale="92500" lnSpcReduction="10000"/>
          </a:bodyPr>
          <a:lstStyle/>
          <a:p>
            <a:pPr algn="just">
              <a:lnSpc>
                <a:spcPct val="150000"/>
              </a:lnSpc>
            </a:pPr>
            <a:r>
              <a:rPr lang="en-US" sz="1800" b="1" dirty="0">
                <a:latin typeface="Times New Roman" pitchFamily="18" charset="0"/>
                <a:cs typeface="Times New Roman" pitchFamily="18" charset="0"/>
              </a:rPr>
              <a:t> </a:t>
            </a:r>
            <a:r>
              <a:rPr lang="en-US" sz="1800" dirty="0">
                <a:latin typeface="Times New Roman" pitchFamily="18" charset="0"/>
                <a:cs typeface="Times New Roman" pitchFamily="18" charset="0"/>
              </a:rPr>
              <a:t>Generally, people working in mining areas, face many risk factors. In order to safe guard the people working inside the mine its environmental parameters should be monitored. </a:t>
            </a:r>
            <a:r>
              <a:rPr lang="en-US" sz="1800" b="1" dirty="0">
                <a:latin typeface="Times New Roman" pitchFamily="18" charset="0"/>
                <a:cs typeface="Times New Roman" pitchFamily="18" charset="0"/>
              </a:rPr>
              <a:t>Machine to machine</a:t>
            </a:r>
            <a:r>
              <a:rPr lang="en-US" sz="1800" dirty="0">
                <a:latin typeface="Times New Roman" pitchFamily="18" charset="0"/>
                <a:cs typeface="Times New Roman" pitchFamily="18" charset="0"/>
              </a:rPr>
              <a:t> (commonly abbreviated as </a:t>
            </a:r>
            <a:r>
              <a:rPr lang="en-US" sz="1800" b="1" dirty="0">
                <a:latin typeface="Times New Roman" pitchFamily="18" charset="0"/>
                <a:cs typeface="Times New Roman" pitchFamily="18" charset="0"/>
              </a:rPr>
              <a:t>M2M</a:t>
            </a:r>
            <a:r>
              <a:rPr lang="en-US" sz="1800" dirty="0">
                <a:latin typeface="Times New Roman" pitchFamily="18" charset="0"/>
                <a:cs typeface="Times New Roman" pitchFamily="18" charset="0"/>
              </a:rPr>
              <a:t>) refers to direct communication between devices using any communications channel, including wired and wireless.</a:t>
            </a:r>
          </a:p>
          <a:p>
            <a:pPr algn="just">
              <a:lnSpc>
                <a:spcPct val="150000"/>
              </a:lnSpc>
            </a:pPr>
            <a:r>
              <a:rPr lang="en-US" sz="1800" dirty="0">
                <a:latin typeface="Times New Roman" pitchFamily="18" charset="0"/>
                <a:cs typeface="Times New Roman" pitchFamily="18" charset="0"/>
              </a:rPr>
              <a:t> Machine to machine communication can include industrial instrumentation, enabling a sensor or meter to communicate the data it records (such as temperature, inventory level, etc.) to application software that can use it (for example, adjusting an industrial process based on temperature or placing orders to replenish inventory). </a:t>
            </a:r>
          </a:p>
          <a:p>
            <a:pPr algn="just">
              <a:lnSpc>
                <a:spcPct val="150000"/>
              </a:lnSpc>
            </a:pPr>
            <a:r>
              <a:rPr lang="en-US" sz="1800" dirty="0">
                <a:latin typeface="Times New Roman" pitchFamily="18" charset="0"/>
                <a:cs typeface="Times New Roman" pitchFamily="18" charset="0"/>
              </a:rPr>
              <a:t>IOT based wireless communication system is used for the interface between two Machines or two hardware units. Using these types of system we can easily move machine from one place to other without any rerouting of hardware cables.</a:t>
            </a:r>
            <a:endParaRPr lang="en-IN" sz="1800" dirty="0">
              <a:latin typeface="Times New Roman" pitchFamily="18" charset="0"/>
              <a:cs typeface="Times New Roman" pitchFamily="18"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pic>
        <p:nvPicPr>
          <p:cNvPr id="6" name="Google Shape;183;p7"/>
          <p:cNvPicPr preferRelativeResize="0"/>
          <p:nvPr/>
        </p:nvPicPr>
        <p:blipFill rotWithShape="1">
          <a:blip r:embed="rId2">
            <a:alphaModFix/>
          </a:blip>
          <a:srcRect/>
          <a:stretch/>
        </p:blipFill>
        <p:spPr>
          <a:xfrm>
            <a:off x="732692" y="263698"/>
            <a:ext cx="1029847" cy="727190"/>
          </a:xfrm>
          <a:prstGeom prst="rect">
            <a:avLst/>
          </a:prstGeom>
          <a:noFill/>
          <a:ln>
            <a:noFill/>
          </a:ln>
        </p:spPr>
      </p:pic>
      <p:sp>
        <p:nvSpPr>
          <p:cNvPr id="2" name="Rectangle 1"/>
          <p:cNvSpPr/>
          <p:nvPr/>
        </p:nvSpPr>
        <p:spPr>
          <a:xfrm>
            <a:off x="8329282" y="240262"/>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Tree>
    <p:extLst>
      <p:ext uri="{BB962C8B-B14F-4D97-AF65-F5344CB8AC3E}">
        <p14:creationId xmlns:p14="http://schemas.microsoft.com/office/powerpoint/2010/main" val="22114951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xfrm>
            <a:off x="838200" y="365126"/>
            <a:ext cx="10515600" cy="882649"/>
          </a:xfrm>
          <a:prstGeom prst="rect">
            <a:avLst/>
          </a:prstGeom>
          <a:noFill/>
          <a:ln>
            <a:noFill/>
          </a:ln>
        </p:spPr>
        <p:txBody>
          <a:bodyPr spcFirstLastPara="1" wrap="square" lIns="91425" tIns="45700" rIns="91425" bIns="45700" anchor="t" anchorCtr="0">
            <a:noAutofit/>
          </a:bodyPr>
          <a:lstStyle/>
          <a:p>
            <a:r>
              <a:rPr lang="en-US" sz="2800" dirty="0"/>
              <a:t>                                              </a:t>
            </a:r>
            <a:br>
              <a:rPr lang="en-US" sz="2800" dirty="0"/>
            </a:br>
            <a:r>
              <a:rPr lang="en-US" sz="2400" dirty="0"/>
              <a:t>                                         </a:t>
            </a:r>
            <a:r>
              <a:rPr lang="en-IN" sz="2400" b="1" dirty="0">
                <a:latin typeface="Times New Roman" panose="02020603050405020304" pitchFamily="18" charset="0"/>
                <a:cs typeface="Times New Roman" panose="02020603050405020304" pitchFamily="18" charset="0"/>
              </a:rPr>
              <a:t>REFERENCES </a:t>
            </a:r>
            <a:br>
              <a:rPr lang="en-IN" sz="2400" b="1" dirty="0">
                <a:latin typeface="Times New Roman" panose="02020603050405020304" pitchFamily="18" charset="0"/>
                <a:cs typeface="Times New Roman" panose="02020603050405020304" pitchFamily="18" charset="0"/>
              </a:rPr>
            </a:br>
            <a:endParaRPr sz="2400" dirty="0">
              <a:latin typeface="Times New Roman"/>
              <a:ea typeface="Times New Roman"/>
              <a:cs typeface="Times New Roman"/>
              <a:sym typeface="Times New Roman"/>
            </a:endParaRPr>
          </a:p>
        </p:txBody>
      </p:sp>
      <p:sp>
        <p:nvSpPr>
          <p:cNvPr id="9" name="Google Shape;92;p1">
            <a:extLst>
              <a:ext uri="{FF2B5EF4-FFF2-40B4-BE49-F238E27FC236}">
                <a16:creationId xmlns="" xmlns:a16="http://schemas.microsoft.com/office/drawing/2014/main" id="{B71B9CC7-4DEB-4022-8894-80E784427657}"/>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180" name="Google Shape;180;p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81" name="Google Shape;181;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30</a:t>
            </a:fld>
            <a:endParaRPr/>
          </a:p>
        </p:txBody>
      </p:sp>
      <p:sp>
        <p:nvSpPr>
          <p:cNvPr id="182" name="Google Shape;182;p7"/>
          <p:cNvSpPr txBox="1"/>
          <p:nvPr/>
        </p:nvSpPr>
        <p:spPr>
          <a:xfrm>
            <a:off x="7825409" y="109809"/>
            <a:ext cx="41413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B0F0"/>
                </a:solidFill>
                <a:latin typeface="Calibri"/>
                <a:ea typeface="Calibri"/>
                <a:cs typeface="Calibri"/>
                <a:sym typeface="Calibri"/>
              </a:rPr>
              <a:t>Aditya College of Engineering and Technology</a:t>
            </a:r>
            <a:endParaRPr sz="1400" b="0" i="0" u="none" strike="noStrike" cap="none">
              <a:solidFill>
                <a:srgbClr val="00B0F0"/>
              </a:solidFill>
              <a:latin typeface="Calibri"/>
              <a:ea typeface="Calibri"/>
              <a:cs typeface="Calibri"/>
              <a:sym typeface="Calibri"/>
            </a:endParaRPr>
          </a:p>
        </p:txBody>
      </p:sp>
      <p:pic>
        <p:nvPicPr>
          <p:cNvPr id="183" name="Google Shape;183;p7"/>
          <p:cNvPicPr preferRelativeResize="0"/>
          <p:nvPr/>
        </p:nvPicPr>
        <p:blipFill rotWithShape="1">
          <a:blip r:embed="rId3">
            <a:alphaModFix/>
          </a:blip>
          <a:srcRect/>
          <a:stretch/>
        </p:blipFill>
        <p:spPr>
          <a:xfrm>
            <a:off x="732692" y="263698"/>
            <a:ext cx="1029847" cy="727190"/>
          </a:xfrm>
          <a:prstGeom prst="rect">
            <a:avLst/>
          </a:prstGeom>
          <a:noFill/>
          <a:ln>
            <a:noFill/>
          </a:ln>
        </p:spPr>
      </p:pic>
      <p:sp>
        <p:nvSpPr>
          <p:cNvPr id="3" name="TextBox 2">
            <a:extLst>
              <a:ext uri="{FF2B5EF4-FFF2-40B4-BE49-F238E27FC236}">
                <a16:creationId xmlns="" xmlns:a16="http://schemas.microsoft.com/office/drawing/2014/main" id="{AD71C42D-67F0-5216-AB1A-63F753BA3ED8}"/>
              </a:ext>
            </a:extLst>
          </p:cNvPr>
          <p:cNvSpPr txBox="1"/>
          <p:nvPr/>
        </p:nvSpPr>
        <p:spPr>
          <a:xfrm>
            <a:off x="1036320" y="1470996"/>
            <a:ext cx="9702800" cy="424731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IN" sz="1800" dirty="0">
                <a:latin typeface="Times New Roman" pitchFamily="18" charset="0"/>
                <a:cs typeface="Times New Roman" pitchFamily="18" charset="0"/>
              </a:rPr>
              <a:t>[1] Abdulrahman A, Abdulmalik A S , Mansour A , et al , May (2016). Ultra Wideband Indoor Positioning Technologies : Analysis and Recent Advances[J]. Sensors, vol.16, no.5, pp.707-743.</a:t>
            </a:r>
          </a:p>
          <a:p>
            <a:pPr marL="342900" indent="-342900" algn="just">
              <a:lnSpc>
                <a:spcPct val="150000"/>
              </a:lnSpc>
              <a:buFont typeface="Arial" panose="020B0604020202020204" pitchFamily="34" charset="0"/>
              <a:buChar char="•"/>
            </a:pPr>
            <a:r>
              <a:rPr lang="en-IN" sz="1800" dirty="0">
                <a:latin typeface="Times New Roman" pitchFamily="18" charset="0"/>
                <a:cs typeface="Times New Roman" pitchFamily="18" charset="0"/>
              </a:rPr>
              <a:t> [2] Al-</a:t>
            </a:r>
            <a:r>
              <a:rPr lang="en-IN" sz="1800" dirty="0" err="1">
                <a:latin typeface="Times New Roman" pitchFamily="18" charset="0"/>
                <a:cs typeface="Times New Roman" pitchFamily="18" charset="0"/>
              </a:rPr>
              <a:t>Haija</a:t>
            </a:r>
            <a:r>
              <a:rPr lang="en-IN" sz="1800" dirty="0">
                <a:latin typeface="Times New Roman" pitchFamily="18" charset="0"/>
                <a:cs typeface="Times New Roman" pitchFamily="18" charset="0"/>
              </a:rPr>
              <a:t> Q A, Alfarran I, Alabdullah A, et al, Sep (2019). Design and on-field testing of wireless sensor network-based air quality monitoring system[J]. JITCE (Journal of  Information Technology and Computer Engineering), vol.3, no.2, pp.54-59.</a:t>
            </a:r>
          </a:p>
          <a:p>
            <a:pPr marL="342900" indent="-342900" algn="just">
              <a:lnSpc>
                <a:spcPct val="150000"/>
              </a:lnSpc>
              <a:buFont typeface="Arial" panose="020B0604020202020204" pitchFamily="34" charset="0"/>
              <a:buChar char="•"/>
            </a:pPr>
            <a:r>
              <a:rPr lang="en-IN" sz="1800" dirty="0">
                <a:latin typeface="Times New Roman" pitchFamily="18" charset="0"/>
                <a:cs typeface="Times New Roman" pitchFamily="18" charset="0"/>
              </a:rPr>
              <a:t> [3] Akkas M A, Jun (2018). Using wireless underground sensor networks for mine and miner safety[J]. WirelessNetworks, vol.24, no.1, pp.17- 26. </a:t>
            </a:r>
          </a:p>
          <a:p>
            <a:pPr marL="342900" indent="-342900" algn="just">
              <a:lnSpc>
                <a:spcPct val="150000"/>
              </a:lnSpc>
              <a:buFont typeface="Arial" panose="020B0604020202020204" pitchFamily="34" charset="0"/>
              <a:buChar char="•"/>
            </a:pPr>
            <a:r>
              <a:rPr lang="en-IN" sz="1800" dirty="0">
                <a:latin typeface="Times New Roman" pitchFamily="18" charset="0"/>
                <a:cs typeface="Times New Roman" pitchFamily="18" charset="0"/>
              </a:rPr>
              <a:t>[4] R. K. Kodali and K. S. Mahesh, ”Low cost ambient monitoring using ESP8266,” 2016 2nd International Conference on Contemporary Computing and Informatics (IC3I), Greater Noida, India, 2016, pp. 779-782, doi: 10.1109/IC3I.2016.7918788.</a:t>
            </a:r>
          </a:p>
        </p:txBody>
      </p:sp>
    </p:spTree>
    <p:extLst>
      <p:ext uri="{BB962C8B-B14F-4D97-AF65-F5344CB8AC3E}">
        <p14:creationId xmlns:p14="http://schemas.microsoft.com/office/powerpoint/2010/main" val="1745684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a:t>                        </a:t>
            </a:r>
            <a:endParaRPr>
              <a:latin typeface="Times New Roman"/>
              <a:ea typeface="Times New Roman"/>
              <a:cs typeface="Times New Roman"/>
              <a:sym typeface="Times New Roman"/>
            </a:endParaRPr>
          </a:p>
        </p:txBody>
      </p:sp>
      <p:sp>
        <p:nvSpPr>
          <p:cNvPr id="9" name="Google Shape;92;p1">
            <a:extLst>
              <a:ext uri="{FF2B5EF4-FFF2-40B4-BE49-F238E27FC236}">
                <a16:creationId xmlns="" xmlns:a16="http://schemas.microsoft.com/office/drawing/2014/main" id="{B71B9CC7-4DEB-4022-8894-80E784427657}"/>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180" name="Google Shape;180;p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81" name="Google Shape;181;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31</a:t>
            </a:fld>
            <a:endParaRPr/>
          </a:p>
        </p:txBody>
      </p:sp>
      <p:sp>
        <p:nvSpPr>
          <p:cNvPr id="182" name="Google Shape;182;p7"/>
          <p:cNvSpPr txBox="1"/>
          <p:nvPr/>
        </p:nvSpPr>
        <p:spPr>
          <a:xfrm>
            <a:off x="7825409" y="109809"/>
            <a:ext cx="41413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B0F0"/>
                </a:solidFill>
                <a:latin typeface="Calibri"/>
                <a:ea typeface="Calibri"/>
                <a:cs typeface="Calibri"/>
                <a:sym typeface="Calibri"/>
              </a:rPr>
              <a:t>Aditya College of Engineering and Technology</a:t>
            </a:r>
            <a:endParaRPr sz="1400" b="0" i="0" u="none" strike="noStrike" cap="none">
              <a:solidFill>
                <a:srgbClr val="00B0F0"/>
              </a:solidFill>
              <a:latin typeface="Calibri"/>
              <a:ea typeface="Calibri"/>
              <a:cs typeface="Calibri"/>
              <a:sym typeface="Calibri"/>
            </a:endParaRPr>
          </a:p>
        </p:txBody>
      </p:sp>
      <p:pic>
        <p:nvPicPr>
          <p:cNvPr id="183" name="Google Shape;183;p7"/>
          <p:cNvPicPr preferRelativeResize="0"/>
          <p:nvPr/>
        </p:nvPicPr>
        <p:blipFill rotWithShape="1">
          <a:blip r:embed="rId3">
            <a:alphaModFix/>
          </a:blip>
          <a:srcRect/>
          <a:stretch/>
        </p:blipFill>
        <p:spPr>
          <a:xfrm>
            <a:off x="732692" y="263698"/>
            <a:ext cx="1029847" cy="727190"/>
          </a:xfrm>
          <a:prstGeom prst="rect">
            <a:avLst/>
          </a:prstGeom>
          <a:noFill/>
          <a:ln>
            <a:noFill/>
          </a:ln>
        </p:spPr>
      </p:pic>
      <p:sp>
        <p:nvSpPr>
          <p:cNvPr id="3" name="TextBox 2">
            <a:extLst>
              <a:ext uri="{FF2B5EF4-FFF2-40B4-BE49-F238E27FC236}">
                <a16:creationId xmlns="" xmlns:a16="http://schemas.microsoft.com/office/drawing/2014/main" id="{BB29443B-AF48-3AF6-BC96-1C214D56AD76}"/>
              </a:ext>
            </a:extLst>
          </p:cNvPr>
          <p:cNvSpPr txBox="1"/>
          <p:nvPr/>
        </p:nvSpPr>
        <p:spPr>
          <a:xfrm>
            <a:off x="1656080" y="1863474"/>
            <a:ext cx="8737600" cy="3046988"/>
          </a:xfrm>
          <a:prstGeom prst="rect">
            <a:avLst/>
          </a:prstGeom>
          <a:noFill/>
        </p:spPr>
        <p:txBody>
          <a:bodyPr wrap="square">
            <a:spAutoFit/>
          </a:bodyPr>
          <a:lstStyle/>
          <a:p>
            <a:pPr marL="114300" indent="0">
              <a:buNone/>
            </a:pPr>
            <a:r>
              <a:rPr lang="en-US" sz="9600" dirty="0">
                <a:latin typeface="Times New Roman" panose="02020603050405020304" pitchFamily="18" charset="0"/>
                <a:cs typeface="Times New Roman" panose="02020603050405020304" pitchFamily="18" charset="0"/>
              </a:rPr>
              <a:t>THANK  </a:t>
            </a:r>
          </a:p>
          <a:p>
            <a:pPr marL="114300" indent="0">
              <a:buNone/>
            </a:pPr>
            <a:r>
              <a:rPr lang="en-US" sz="9600" dirty="0">
                <a:latin typeface="Times New Roman" panose="02020603050405020304" pitchFamily="18" charset="0"/>
                <a:cs typeface="Times New Roman" panose="02020603050405020304" pitchFamily="18" charset="0"/>
              </a:rPr>
              <a:t>                 YOU</a:t>
            </a:r>
            <a:endParaRPr lang="en-IN"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6848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2" name="Title 1">
            <a:extLst>
              <a:ext uri="{FF2B5EF4-FFF2-40B4-BE49-F238E27FC236}">
                <a16:creationId xmlns="" xmlns:a16="http://schemas.microsoft.com/office/drawing/2014/main" id="{3A950EC3-E3A0-D537-FFF7-5ED759DE3463}"/>
              </a:ext>
            </a:extLst>
          </p:cNvPr>
          <p:cNvSpPr>
            <a:spLocks noGrp="1"/>
          </p:cNvSpPr>
          <p:nvPr>
            <p:ph type="title"/>
          </p:nvPr>
        </p:nvSpPr>
        <p:spPr>
          <a:xfrm>
            <a:off x="838200" y="822960"/>
            <a:ext cx="10515600" cy="1083914"/>
          </a:xfrm>
        </p:spPr>
        <p:txBody>
          <a:bodyPr/>
          <a:lstStyle/>
          <a:p>
            <a:pPr algn="just">
              <a:lnSpc>
                <a:spcPct val="150000"/>
              </a:lnSpc>
            </a:pPr>
            <a:r>
              <a:rPr lang="en-IN" altLang="en-US" sz="2400" b="1" dirty="0">
                <a:latin typeface="Times New Roman" panose="02020603050405020304" pitchFamily="18" charset="0"/>
                <a:cs typeface="Times New Roman" panose="02020603050405020304" pitchFamily="18" charset="0"/>
              </a:rPr>
              <a:t>OBJECTIVE</a:t>
            </a:r>
            <a:br>
              <a:rPr lang="en-IN" altLang="en-US" sz="2400" b="1" dirty="0">
                <a:latin typeface="Times New Roman" panose="02020603050405020304" pitchFamily="18" charset="0"/>
                <a:cs typeface="Times New Roman" panose="02020603050405020304" pitchFamily="18" charset="0"/>
              </a:rPr>
            </a:br>
            <a:endParaRPr lang="en-IN" sz="2400" dirty="0"/>
          </a:p>
        </p:txBody>
      </p:sp>
      <p:sp>
        <p:nvSpPr>
          <p:cNvPr id="4" name="Text Placeholder 3">
            <a:extLst>
              <a:ext uri="{FF2B5EF4-FFF2-40B4-BE49-F238E27FC236}">
                <a16:creationId xmlns="" xmlns:a16="http://schemas.microsoft.com/office/drawing/2014/main" id="{BFEEF6A1-84B4-5EE7-D3A1-55ED56E8DA23}"/>
              </a:ext>
            </a:extLst>
          </p:cNvPr>
          <p:cNvSpPr>
            <a:spLocks noGrp="1"/>
          </p:cNvSpPr>
          <p:nvPr>
            <p:ph type="body" idx="1"/>
          </p:nvPr>
        </p:nvSpPr>
        <p:spPr/>
        <p:txBody>
          <a:bodyPr>
            <a:normAutofit/>
          </a:bodyPr>
          <a:lstStyle/>
          <a:p>
            <a:pPr marL="285750" indent="-285750" algn="just">
              <a:lnSpc>
                <a:spcPct val="150000"/>
              </a:lnSpc>
              <a:buFont typeface="Arial" pitchFamily="34" charset="0"/>
              <a:buChar char="•"/>
            </a:pPr>
            <a:r>
              <a:rPr lang="en-US" sz="2000" b="1" dirty="0">
                <a:latin typeface="Times New Roman" pitchFamily="18" charset="0"/>
                <a:cs typeface="Times New Roman" pitchFamily="18" charset="0"/>
              </a:rPr>
              <a:t>Machine to machine</a:t>
            </a:r>
            <a:r>
              <a:rPr lang="en-US" sz="2000" dirty="0">
                <a:latin typeface="Times New Roman" pitchFamily="18" charset="0"/>
                <a:cs typeface="Times New Roman" pitchFamily="18" charset="0"/>
              </a:rPr>
              <a:t> (commonly abbreviated as </a:t>
            </a:r>
            <a:r>
              <a:rPr lang="en-US" sz="2000" b="1" dirty="0">
                <a:latin typeface="Times New Roman" pitchFamily="18" charset="0"/>
                <a:cs typeface="Times New Roman" pitchFamily="18" charset="0"/>
              </a:rPr>
              <a:t>M2M</a:t>
            </a:r>
            <a:r>
              <a:rPr lang="en-US" sz="2000" dirty="0">
                <a:latin typeface="Times New Roman" pitchFamily="18" charset="0"/>
                <a:cs typeface="Times New Roman" pitchFamily="18" charset="0"/>
              </a:rPr>
              <a:t>) refers to direct communication between devices using any communications channel, including wired and wireless.</a:t>
            </a:r>
          </a:p>
          <a:p>
            <a:pPr marL="285750" indent="-285750" algn="just">
              <a:lnSpc>
                <a:spcPct val="150000"/>
              </a:lnSpc>
              <a:buFont typeface="Arial" pitchFamily="34" charset="0"/>
              <a:buChar char="•"/>
            </a:pPr>
            <a:r>
              <a:rPr lang="en-US" sz="2000" dirty="0">
                <a:latin typeface="Times New Roman" pitchFamily="18" charset="0"/>
                <a:cs typeface="Times New Roman" pitchFamily="18" charset="0"/>
              </a:rPr>
              <a:t>Machine to machine communication can include coal mining industries, enabling a sensor or meter to communicate the data it records (such as temperature,gases,etc.) to application software that can use it (for example, adjusting an industrial process based on temperature or placing orders to replenish inventory).</a:t>
            </a:r>
          </a:p>
          <a:p>
            <a:pPr marL="285750" indent="-285750" algn="just">
              <a:lnSpc>
                <a:spcPct val="150000"/>
              </a:lnSpc>
              <a:buFont typeface="Arial" pitchFamily="34" charset="0"/>
              <a:buChar char="•"/>
            </a:pPr>
            <a:r>
              <a:rPr lang="en-US" sz="2000" dirty="0">
                <a:latin typeface="Times New Roman" pitchFamily="18" charset="0"/>
                <a:cs typeface="Times New Roman" pitchFamily="18" charset="0"/>
              </a:rPr>
              <a:t>Internet of Things (IoT) based wireless communication system is used for the interface between two Machines or two hardware units.</a:t>
            </a:r>
          </a:p>
          <a:p>
            <a:pPr algn="just"/>
            <a:endParaRPr lang="en-IN" sz="2000" dirty="0"/>
          </a:p>
        </p:txBody>
      </p:sp>
      <p:sp>
        <p:nvSpPr>
          <p:cNvPr id="10" name="Google Shape;92;p1">
            <a:extLst>
              <a:ext uri="{FF2B5EF4-FFF2-40B4-BE49-F238E27FC236}">
                <a16:creationId xmlns="" xmlns:a16="http://schemas.microsoft.com/office/drawing/2014/main" id="{49BC196C-B9F6-4AFE-94DE-C36B9675F50E}"/>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15-10-2022</a:t>
            </a:r>
            <a:endParaRPr dirty="0"/>
          </a:p>
        </p:txBody>
      </p:sp>
      <p:sp>
        <p:nvSpPr>
          <p:cNvPr id="101" name="Google Shape;101;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IV ECE D, BATCH NO. 14</a:t>
            </a:r>
            <a:endParaRPr dirty="0"/>
          </a:p>
        </p:txBody>
      </p:sp>
      <p:sp>
        <p:nvSpPr>
          <p:cNvPr id="102" name="Google Shape;102;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a:t>
            </a:fld>
            <a:endParaRPr dirty="0"/>
          </a:p>
        </p:txBody>
      </p:sp>
      <p:pic>
        <p:nvPicPr>
          <p:cNvPr id="103" name="Google Shape;103;p2"/>
          <p:cNvPicPr preferRelativeResize="0"/>
          <p:nvPr/>
        </p:nvPicPr>
        <p:blipFill rotWithShape="1">
          <a:blip r:embed="rId3">
            <a:alphaModFix/>
          </a:blip>
          <a:srcRect/>
          <a:stretch/>
        </p:blipFill>
        <p:spPr>
          <a:xfrm>
            <a:off x="492753" y="198338"/>
            <a:ext cx="838200" cy="597597"/>
          </a:xfrm>
          <a:prstGeom prst="rect">
            <a:avLst/>
          </a:prstGeom>
          <a:noFill/>
          <a:ln>
            <a:noFill/>
          </a:ln>
        </p:spPr>
      </p:pic>
      <p:sp>
        <p:nvSpPr>
          <p:cNvPr id="104" name="Google Shape;104;p2"/>
          <p:cNvSpPr/>
          <p:nvPr/>
        </p:nvSpPr>
        <p:spPr>
          <a:xfrm>
            <a:off x="7713707" y="44450"/>
            <a:ext cx="523076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B0F0"/>
                </a:solidFill>
                <a:latin typeface="Times New Roman"/>
                <a:ea typeface="Times New Roman"/>
                <a:cs typeface="Times New Roman"/>
                <a:sym typeface="Times New Roman"/>
              </a:rPr>
              <a:t>Aditya College of Engineering and Technology</a:t>
            </a:r>
            <a:endParaRPr sz="1400" b="0" i="0" u="none" strike="noStrike" cap="none" dirty="0">
              <a:solidFill>
                <a:srgbClr val="00B0F0"/>
              </a:solidFill>
              <a:latin typeface="Times New Roman"/>
              <a:ea typeface="Times New Roman"/>
              <a:cs typeface="Times New Roman"/>
              <a:sym typeface="Times New Roman"/>
            </a:endParaRPr>
          </a:p>
        </p:txBody>
      </p:sp>
      <p:sp>
        <p:nvSpPr>
          <p:cNvPr id="3" name="TextBox 2">
            <a:extLst>
              <a:ext uri="{FF2B5EF4-FFF2-40B4-BE49-F238E27FC236}">
                <a16:creationId xmlns="" xmlns:a16="http://schemas.microsoft.com/office/drawing/2014/main" id="{A5B8E84A-F17D-4AAA-4111-F73463359E8E}"/>
              </a:ext>
            </a:extLst>
          </p:cNvPr>
          <p:cNvSpPr txBox="1"/>
          <p:nvPr/>
        </p:nvSpPr>
        <p:spPr>
          <a:xfrm>
            <a:off x="1198880" y="1429821"/>
            <a:ext cx="10154919" cy="954107"/>
          </a:xfrm>
          <a:prstGeom prst="rect">
            <a:avLst/>
          </a:prstGeom>
          <a:noFill/>
        </p:spPr>
        <p:txBody>
          <a:bodyPr wrap="square">
            <a:spAutoFit/>
          </a:bodyPr>
          <a:lstStyle/>
          <a:p>
            <a:r>
              <a:rPr lang="en-IN" altLang="en-US" sz="1400" b="1"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IN" dirty="0">
              <a:solidFill>
                <a:srgbClr val="333333"/>
              </a:solidFill>
              <a:latin typeface="Times New Roman" panose="02020603050405020304" pitchFamily="18" charset="0"/>
              <a:cs typeface="Times New Roman" panose="02020603050405020304" pitchFamily="18" charset="0"/>
            </a:endParaRPr>
          </a:p>
          <a:p>
            <a:endParaRPr lang="en-IN" dirty="0">
              <a:solidFill>
                <a:srgbClr val="333333"/>
              </a:solidFill>
              <a:latin typeface="Times New Roman" panose="02020603050405020304" pitchFamily="18" charset="0"/>
              <a:cs typeface="Times New Roman" panose="02020603050405020304" pitchFamily="18" charset="0"/>
            </a:endParaRPr>
          </a:p>
          <a:p>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1AB8EB4-4DD2-36EB-DCF7-66740FBF3FDC}"/>
              </a:ext>
            </a:extLst>
          </p:cNvPr>
          <p:cNvSpPr>
            <a:spLocks noGrp="1"/>
          </p:cNvSpPr>
          <p:nvPr>
            <p:ph type="title"/>
          </p:nvPr>
        </p:nvSpPr>
        <p:spPr>
          <a:xfrm>
            <a:off x="2070189" y="1599050"/>
            <a:ext cx="10515600" cy="582051"/>
          </a:xfrm>
        </p:spPr>
        <p:txBody>
          <a:bodyPr/>
          <a:lstStyle/>
          <a:p>
            <a:r>
              <a:rPr lang="en-IN" sz="2800" b="1" dirty="0">
                <a:latin typeface="Times New Roman" panose="02020603050405020304" pitchFamily="18" charset="0"/>
                <a:cs typeface="Times New Roman" panose="02020603050405020304" pitchFamily="18" charset="0"/>
              </a:rPr>
              <a:t> 	 </a:t>
            </a:r>
            <a:r>
              <a:rPr lang="en-IN" sz="2800" b="1" dirty="0" smtClean="0">
                <a:latin typeface="Times New Roman" panose="02020603050405020304" pitchFamily="18" charset="0"/>
                <a:cs typeface="Times New Roman" panose="02020603050405020304" pitchFamily="18" charset="0"/>
              </a:rPr>
              <a:t>             </a:t>
            </a:r>
            <a:r>
              <a:rPr lang="en-IN" sz="2400" b="1" dirty="0" smtClean="0">
                <a:latin typeface="Times New Roman" panose="02020603050405020304" pitchFamily="18" charset="0"/>
                <a:cs typeface="Times New Roman" panose="02020603050405020304" pitchFamily="18" charset="0"/>
              </a:rPr>
              <a:t>   INTRODUCTION</a:t>
            </a:r>
            <a:endParaRPr lang="en-IN" sz="2400" b="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 xmlns:a16="http://schemas.microsoft.com/office/drawing/2014/main" id="{AF917E9B-5C9F-B531-FAC4-351F3B8C8E47}"/>
              </a:ext>
            </a:extLst>
          </p:cNvPr>
          <p:cNvSpPr>
            <a:spLocks noGrp="1"/>
          </p:cNvSpPr>
          <p:nvPr>
            <p:ph type="body" idx="1"/>
          </p:nvPr>
        </p:nvSpPr>
        <p:spPr>
          <a:xfrm>
            <a:off x="381000" y="6356350"/>
            <a:ext cx="10515600" cy="509588"/>
          </a:xfrm>
        </p:spPr>
        <p:txBody>
          <a:bodyPr>
            <a:noAutofit/>
          </a:bodyPr>
          <a:lstStyle/>
          <a:p>
            <a:r>
              <a:rPr lang="en-IN" sz="1200" dirty="0"/>
              <a:t>15-10-2022                                                                                           IV  ECE-D,BATCH N0.14</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dirty="0"/>
          </a:p>
        </p:txBody>
      </p:sp>
      <p:sp>
        <p:nvSpPr>
          <p:cNvPr id="8" name="TextBox 7">
            <a:extLst>
              <a:ext uri="{FF2B5EF4-FFF2-40B4-BE49-F238E27FC236}">
                <a16:creationId xmlns="" xmlns:a16="http://schemas.microsoft.com/office/drawing/2014/main" id="{C91832AB-52E7-DCB0-BE98-96775A911BC8}"/>
              </a:ext>
            </a:extLst>
          </p:cNvPr>
          <p:cNvSpPr txBox="1"/>
          <p:nvPr/>
        </p:nvSpPr>
        <p:spPr>
          <a:xfrm>
            <a:off x="1092444" y="2459216"/>
            <a:ext cx="10601325" cy="3739485"/>
          </a:xfrm>
          <a:prstGeom prst="rect">
            <a:avLst/>
          </a:prstGeom>
          <a:noFill/>
        </p:spPr>
        <p:txBody>
          <a:bodyPr wrap="square">
            <a:spAutoFit/>
          </a:bodyPr>
          <a:lstStyle/>
          <a:p>
            <a:pPr marL="285750" indent="-285750" algn="just">
              <a:lnSpc>
                <a:spcPct val="150000"/>
              </a:lnSpc>
              <a:buFont typeface="Arial" pitchFamily="34" charset="0"/>
              <a:buChar char="•"/>
            </a:pPr>
            <a:r>
              <a:rPr lang="en-US" sz="2000" dirty="0">
                <a:latin typeface="Times New Roman" pitchFamily="18" charset="0"/>
                <a:cs typeface="Times New Roman" pitchFamily="18" charset="0"/>
              </a:rPr>
              <a:t>Machine-to-Machine (M2M) communication is a form of data communication that involves one or more entities that do not necessarily require human interaction or intervention in the process of communication.</a:t>
            </a:r>
          </a:p>
          <a:p>
            <a:pPr marL="285750" indent="-285750" algn="just">
              <a:lnSpc>
                <a:spcPct val="150000"/>
              </a:lnSpc>
              <a:buFont typeface="Arial" pitchFamily="34" charset="0"/>
              <a:buChar char="•"/>
            </a:pPr>
            <a:r>
              <a:rPr lang="en-US" sz="2000" dirty="0">
                <a:latin typeface="Times New Roman" pitchFamily="18" charset="0"/>
                <a:cs typeface="Times New Roman" pitchFamily="18" charset="0"/>
              </a:rPr>
              <a:t>In underground mining, there are various factors due to which miners tumble down and lose consciousness. To overcome this issue, the system gives a crisis alarm to the supervisor using the IOT module if an individual falls somewhere by any reason.</a:t>
            </a:r>
          </a:p>
          <a:p>
            <a:pPr marL="285750" indent="-285750" algn="just">
              <a:lnSpc>
                <a:spcPct val="150000"/>
              </a:lnSpc>
              <a:buFont typeface="Arial" pitchFamily="34" charset="0"/>
              <a:buChar char="•"/>
            </a:pPr>
            <a:endParaRPr lang="en-IN" sz="2000" dirty="0">
              <a:latin typeface="Times New Roman" pitchFamily="18" charset="0"/>
              <a:cs typeface="Times New Roman" pitchFamily="18" charset="0"/>
            </a:endParaRPr>
          </a:p>
          <a:p>
            <a:pPr marL="285750" indent="-285750" algn="just">
              <a:lnSpc>
                <a:spcPct val="150000"/>
              </a:lnSpc>
              <a:buFont typeface="Arial" pitchFamily="34" charset="0"/>
              <a:buChar char="•"/>
            </a:pPr>
            <a:endParaRPr lang="en-IN" sz="1800" dirty="0">
              <a:latin typeface="Times New Roman" pitchFamily="18" charset="0"/>
              <a:cs typeface="Times New Roman" pitchFamily="18" charset="0"/>
            </a:endParaRPr>
          </a:p>
        </p:txBody>
      </p:sp>
      <p:pic>
        <p:nvPicPr>
          <p:cNvPr id="6" name="Google Shape;95;p1">
            <a:extLst>
              <a:ext uri="{FF2B5EF4-FFF2-40B4-BE49-F238E27FC236}">
                <a16:creationId xmlns="" xmlns:a16="http://schemas.microsoft.com/office/drawing/2014/main" id="{D31B4EC7-CF9C-48C1-BE1F-3C2362A44C08}"/>
              </a:ext>
            </a:extLst>
          </p:cNvPr>
          <p:cNvPicPr preferRelativeResize="0"/>
          <p:nvPr/>
        </p:nvPicPr>
        <p:blipFill rotWithShape="1">
          <a:blip r:embed="rId3">
            <a:alphaModFix/>
          </a:blip>
          <a:srcRect/>
          <a:stretch/>
        </p:blipFill>
        <p:spPr>
          <a:xfrm>
            <a:off x="427219" y="287687"/>
            <a:ext cx="854439" cy="659567"/>
          </a:xfrm>
          <a:prstGeom prst="rect">
            <a:avLst/>
          </a:prstGeom>
          <a:noFill/>
          <a:ln>
            <a:noFill/>
          </a:ln>
        </p:spPr>
      </p:pic>
      <p:sp>
        <p:nvSpPr>
          <p:cNvPr id="7" name="Rectangle 6"/>
          <p:cNvSpPr/>
          <p:nvPr/>
        </p:nvSpPr>
        <p:spPr>
          <a:xfrm>
            <a:off x="8471427" y="133798"/>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Tree>
    <p:extLst>
      <p:ext uri="{BB962C8B-B14F-4D97-AF65-F5344CB8AC3E}">
        <p14:creationId xmlns:p14="http://schemas.microsoft.com/office/powerpoint/2010/main" val="32523580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521294"/>
            <a:ext cx="10515600" cy="846033"/>
          </a:xfrm>
        </p:spPr>
        <p:txBody>
          <a:bodyPr/>
          <a:lstStyle/>
          <a:p>
            <a:r>
              <a:rPr lang="en-IN" sz="1800" b="1" dirty="0" smtClean="0">
                <a:latin typeface="Times New Roman" pitchFamily="18" charset="0"/>
                <a:cs typeface="Times New Roman" pitchFamily="18" charset="0"/>
              </a:rPr>
              <a:t>                                                            LITERATURE SURVEY</a:t>
            </a:r>
            <a:endParaRPr lang="en-IN" sz="1800" b="1" dirty="0">
              <a:latin typeface="Times New Roman" pitchFamily="18" charset="0"/>
              <a:cs typeface="Times New Roman" pitchFamily="18" charset="0"/>
            </a:endParaRPr>
          </a:p>
        </p:txBody>
      </p:sp>
      <p:sp>
        <p:nvSpPr>
          <p:cNvPr id="3" name="Text Placeholder 2"/>
          <p:cNvSpPr>
            <a:spLocks noGrp="1"/>
          </p:cNvSpPr>
          <p:nvPr>
            <p:ph type="body" idx="1"/>
          </p:nvPr>
        </p:nvSpPr>
        <p:spPr>
          <a:xfrm>
            <a:off x="831850" y="1589518"/>
            <a:ext cx="10515600" cy="4500133"/>
          </a:xfrm>
        </p:spPr>
        <p:txBody>
          <a:bodyPr/>
          <a:lstStyle/>
          <a:p>
            <a:pPr algn="just"/>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a:t>
            </a:r>
            <a:r>
              <a:rPr lang="en-US" sz="1600" dirty="0" smtClean="0">
                <a:solidFill>
                  <a:schemeClr val="tx1"/>
                </a:solidFill>
                <a:latin typeface="Times New Roman" pitchFamily="18" charset="0"/>
                <a:cs typeface="Times New Roman" pitchFamily="18" charset="0"/>
              </a:rPr>
              <a:t>1. Shashank </a:t>
            </a:r>
            <a:r>
              <a:rPr lang="en-US" sz="1600" dirty="0">
                <a:solidFill>
                  <a:schemeClr val="tx1"/>
                </a:solidFill>
                <a:latin typeface="Times New Roman" pitchFamily="18" charset="0"/>
                <a:cs typeface="Times New Roman" pitchFamily="18" charset="0"/>
              </a:rPr>
              <a:t>Kumar, the term of Industry 4.0 (German Industry 4.0), commonly recognized nowadays, occurred in </a:t>
            </a:r>
            <a:r>
              <a:rPr lang="en-US" sz="1600" dirty="0" smtClean="0">
                <a:solidFill>
                  <a:schemeClr val="tx1"/>
                </a:solidFill>
                <a:latin typeface="Times New Roman" pitchFamily="18" charset="0"/>
                <a:cs typeface="Times New Roman" pitchFamily="18" charset="0"/>
              </a:rPr>
              <a:t>the public </a:t>
            </a:r>
            <a:r>
              <a:rPr lang="en-US" sz="1600" dirty="0">
                <a:solidFill>
                  <a:schemeClr val="tx1"/>
                </a:solidFill>
                <a:latin typeface="Times New Roman" pitchFamily="18" charset="0"/>
                <a:cs typeface="Times New Roman" pitchFamily="18" charset="0"/>
              </a:rPr>
              <a:t>domain in 2011 at the Hanover Trade Fair as the name for the common initiative of the representatives of business, policy and science promoting the idea of strengthening the competitiveness of the German industry (Müller et al., 2018; Rao and Prasad, 2018</a:t>
            </a:r>
            <a:r>
              <a:rPr lang="en-US" sz="1600" dirty="0" smtClean="0">
                <a:solidFill>
                  <a:schemeClr val="tx1"/>
                </a:solidFill>
                <a:latin typeface="Times New Roman" pitchFamily="18" charset="0"/>
                <a:cs typeface="Times New Roman" pitchFamily="18" charset="0"/>
              </a:rPr>
              <a:t>).</a:t>
            </a:r>
          </a:p>
          <a:p>
            <a:pPr algn="just"/>
            <a:r>
              <a:rPr lang="en-US" sz="1600" dirty="0">
                <a:solidFill>
                  <a:schemeClr val="tx1"/>
                </a:solidFill>
                <a:latin typeface="Times New Roman" pitchFamily="18" charset="0"/>
                <a:cs typeface="Times New Roman" pitchFamily="18" charset="0"/>
              </a:rPr>
              <a:t>	 </a:t>
            </a:r>
            <a:r>
              <a:rPr lang="en-US" sz="1600" dirty="0" smtClean="0">
                <a:solidFill>
                  <a:schemeClr val="tx1"/>
                </a:solidFill>
                <a:latin typeface="Times New Roman" pitchFamily="18" charset="0"/>
                <a:cs typeface="Times New Roman" pitchFamily="18" charset="0"/>
              </a:rPr>
              <a:t>2. Beata </a:t>
            </a:r>
            <a:r>
              <a:rPr lang="en-US" sz="1600" dirty="0">
                <a:solidFill>
                  <a:schemeClr val="tx1"/>
                </a:solidFill>
                <a:latin typeface="Times New Roman" pitchFamily="18" charset="0"/>
                <a:cs typeface="Times New Roman" pitchFamily="18" charset="0"/>
              </a:rPr>
              <a:t>Ślusarczyk., Paper selected for this section has discussed the production process and some advanced design of shop floor in the manufacturing industry by using cyber-physical system (CPS) and smart object</a:t>
            </a:r>
            <a:r>
              <a:rPr lang="en-US" sz="1600" dirty="0" smtClean="0">
                <a:solidFill>
                  <a:schemeClr val="tx1"/>
                </a:solidFill>
                <a:latin typeface="Times New Roman" pitchFamily="18" charset="0"/>
                <a:cs typeface="Times New Roman" pitchFamily="18" charset="0"/>
              </a:rPr>
              <a:t>.</a:t>
            </a:r>
          </a:p>
          <a:p>
            <a:pPr algn="just"/>
            <a:r>
              <a:rPr lang="en-US" sz="1600" dirty="0" smtClean="0">
                <a:solidFill>
                  <a:schemeClr val="tx1"/>
                </a:solidFill>
                <a:latin typeface="Times New Roman" pitchFamily="18" charset="0"/>
                <a:cs typeface="Times New Roman" pitchFamily="18" charset="0"/>
              </a:rPr>
              <a:t>      3. Bozena </a:t>
            </a:r>
            <a:r>
              <a:rPr lang="en-US" sz="1600" dirty="0">
                <a:solidFill>
                  <a:schemeClr val="tx1"/>
                </a:solidFill>
                <a:latin typeface="Times New Roman" pitchFamily="18" charset="0"/>
                <a:cs typeface="Times New Roman" pitchFamily="18" charset="0"/>
              </a:rPr>
              <a:t>Gajdzik 1, Sandra Grabowska 2, and Sebastian Saniuk 3, The first step of literature review was used the bibliometric analysis [36]. The following keywords were selected in the bibliographic analysis: "Pathway to Industry </a:t>
            </a:r>
            <a:r>
              <a:rPr lang="en-US" sz="1600" dirty="0" smtClean="0">
                <a:solidFill>
                  <a:schemeClr val="tx1"/>
                </a:solidFill>
                <a:latin typeface="Times New Roman" pitchFamily="18" charset="0"/>
                <a:cs typeface="Times New Roman" pitchFamily="18" charset="0"/>
              </a:rPr>
              <a:t>4.0“.</a:t>
            </a:r>
          </a:p>
          <a:p>
            <a:pPr algn="just"/>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a:t>
            </a:r>
            <a:r>
              <a:rPr lang="en-US" sz="1600" dirty="0" smtClean="0">
                <a:solidFill>
                  <a:schemeClr val="tx1"/>
                </a:solidFill>
                <a:latin typeface="Times New Roman" pitchFamily="18" charset="0"/>
                <a:cs typeface="Times New Roman" pitchFamily="18" charset="0"/>
              </a:rPr>
              <a:t>4</a:t>
            </a:r>
            <a:r>
              <a:rPr lang="en-US" sz="1600" dirty="0" smtClean="0">
                <a:latin typeface="Times New Roman" pitchFamily="18" charset="0"/>
                <a:cs typeface="Times New Roman" pitchFamily="18" charset="0"/>
              </a:rPr>
              <a:t>. </a:t>
            </a:r>
            <a:r>
              <a:rPr lang="en-US" sz="1600" dirty="0" smtClean="0">
                <a:solidFill>
                  <a:schemeClr val="tx1"/>
                </a:solidFill>
                <a:latin typeface="Times New Roman" pitchFamily="18" charset="0"/>
                <a:cs typeface="Times New Roman" pitchFamily="18" charset="0"/>
              </a:rPr>
              <a:t>Priyanka </a:t>
            </a:r>
            <a:r>
              <a:rPr lang="en-US" sz="1600" dirty="0">
                <a:solidFill>
                  <a:schemeClr val="tx1"/>
                </a:solidFill>
                <a:latin typeface="Times New Roman" pitchFamily="18" charset="0"/>
                <a:cs typeface="Times New Roman" pitchFamily="18" charset="0"/>
              </a:rPr>
              <a:t>Verma, Priyanka Verma, Jyoti Kushwaha, Cyber-Physical Systems: The Cyber-Physical System (CPS) concept is defined as a technique where artificial and biological systems for processing, information exchange and feedback processing are integrated into physical and cyberspace (Bagheri et al. al. 2015). </a:t>
            </a:r>
            <a:endParaRPr lang="en-US" sz="1600" dirty="0" smtClean="0">
              <a:solidFill>
                <a:schemeClr val="tx1"/>
              </a:solidFill>
              <a:latin typeface="Times New Roman" pitchFamily="18" charset="0"/>
              <a:cs typeface="Times New Roman" pitchFamily="18" charset="0"/>
            </a:endParaRPr>
          </a:p>
          <a:p>
            <a:pPr algn="just"/>
            <a:r>
              <a:rPr lang="en-US" sz="1600" dirty="0" smtClean="0">
                <a:solidFill>
                  <a:schemeClr val="tx1"/>
                </a:solidFill>
                <a:latin typeface="Times New Roman" pitchFamily="18" charset="0"/>
                <a:cs typeface="Times New Roman" pitchFamily="18" charset="0"/>
              </a:rPr>
              <a:t>      5. COAL </a:t>
            </a:r>
            <a:r>
              <a:rPr lang="en-US" sz="1600" dirty="0">
                <a:solidFill>
                  <a:schemeClr val="tx1"/>
                </a:solidFill>
                <a:latin typeface="Times New Roman" pitchFamily="18" charset="0"/>
                <a:cs typeface="Times New Roman" pitchFamily="18" charset="0"/>
              </a:rPr>
              <a:t>MINE SAFETY MONITORING ANDALERTING SYSTEM </a:t>
            </a:r>
            <a:r>
              <a:rPr lang="en-US" sz="1600" dirty="0" smtClean="0">
                <a:solidFill>
                  <a:schemeClr val="tx1"/>
                </a:solidFill>
                <a:latin typeface="Times New Roman" pitchFamily="18" charset="0"/>
                <a:cs typeface="Times New Roman" pitchFamily="18" charset="0"/>
              </a:rPr>
              <a:t>[5] </a:t>
            </a:r>
            <a:r>
              <a:rPr lang="en-US" sz="1600" dirty="0">
                <a:solidFill>
                  <a:schemeClr val="tx1"/>
                </a:solidFill>
                <a:latin typeface="Times New Roman" pitchFamily="18" charset="0"/>
                <a:cs typeface="Times New Roman" pitchFamily="18" charset="0"/>
              </a:rPr>
              <a:t>Authors:S. R. Deokar et al Miner’s health and life is vulnerable to several critical issues, which includes not only the working environment, but also the after effect of it.</a:t>
            </a:r>
            <a:endParaRPr lang="en-IN" sz="16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5" name="Rectangle 4"/>
          <p:cNvSpPr/>
          <p:nvPr/>
        </p:nvSpPr>
        <p:spPr>
          <a:xfrm>
            <a:off x="8380556" y="113168"/>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pic>
        <p:nvPicPr>
          <p:cNvPr id="6" name="Google Shape;95;p1">
            <a:extLst>
              <a:ext uri="{FF2B5EF4-FFF2-40B4-BE49-F238E27FC236}">
                <a16:creationId xmlns="" xmlns:a16="http://schemas.microsoft.com/office/drawing/2014/main" id="{D31B4EC7-CF9C-48C1-BE1F-3C2362A44C08}"/>
              </a:ext>
            </a:extLst>
          </p:cNvPr>
          <p:cNvPicPr preferRelativeResize="0"/>
          <p:nvPr/>
        </p:nvPicPr>
        <p:blipFill rotWithShape="1">
          <a:blip r:embed="rId2">
            <a:alphaModFix/>
          </a:blip>
          <a:srcRect/>
          <a:stretch/>
        </p:blipFill>
        <p:spPr>
          <a:xfrm>
            <a:off x="427219" y="120047"/>
            <a:ext cx="854439" cy="659567"/>
          </a:xfrm>
          <a:prstGeom prst="rect">
            <a:avLst/>
          </a:prstGeom>
          <a:noFill/>
          <a:ln>
            <a:noFill/>
          </a:ln>
        </p:spPr>
      </p:pic>
    </p:spTree>
    <p:extLst>
      <p:ext uri="{BB962C8B-B14F-4D97-AF65-F5344CB8AC3E}">
        <p14:creationId xmlns:p14="http://schemas.microsoft.com/office/powerpoint/2010/main" val="4199947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21080"/>
            <a:ext cx="10515600" cy="669608"/>
          </a:xfrm>
        </p:spPr>
        <p:txBody>
          <a:bodyPr/>
          <a:lstStyle/>
          <a:p>
            <a:r>
              <a:rPr lang="en-IN" sz="2400" dirty="0"/>
              <a:t>                                         </a:t>
            </a:r>
            <a:r>
              <a:rPr lang="en-IN" sz="2400" b="1" dirty="0">
                <a:latin typeface="Times New Roman" panose="02020603050405020304" pitchFamily="18" charset="0"/>
                <a:cs typeface="Times New Roman" panose="02020603050405020304" pitchFamily="18" charset="0"/>
              </a:rPr>
              <a:t>PROBLEM STATEMENT</a:t>
            </a:r>
          </a:p>
        </p:txBody>
      </p:sp>
      <p:sp>
        <p:nvSpPr>
          <p:cNvPr id="4" name="Text Placeholder 3">
            <a:extLst>
              <a:ext uri="{FF2B5EF4-FFF2-40B4-BE49-F238E27FC236}">
                <a16:creationId xmlns="" xmlns:a16="http://schemas.microsoft.com/office/drawing/2014/main" id="{9A4B0E35-B8D4-167D-A771-52EA0B5A6462}"/>
              </a:ext>
            </a:extLst>
          </p:cNvPr>
          <p:cNvSpPr>
            <a:spLocks noGrp="1"/>
          </p:cNvSpPr>
          <p:nvPr>
            <p:ph type="body" idx="1"/>
          </p:nvPr>
        </p:nvSpPr>
        <p:spPr>
          <a:xfrm>
            <a:off x="838200" y="1584960"/>
            <a:ext cx="10515600" cy="4592003"/>
          </a:xfrm>
        </p:spPr>
        <p:txBody>
          <a:bodyPr/>
          <a:lstStyle/>
          <a:p>
            <a:pPr algn="just">
              <a:lnSpc>
                <a:spcPct val="150000"/>
              </a:lnSpc>
            </a:pPr>
            <a:r>
              <a:rPr lang="en-US" sz="2000" dirty="0">
                <a:latin typeface="Times New Roman" pitchFamily="18" charset="0"/>
                <a:cs typeface="Times New Roman" pitchFamily="18" charset="0"/>
              </a:rPr>
              <a:t>Today, the safety of miner workers is a significant challenge. Miner’s health and life are helpless against a few basic issues, which incorporates the working environment, yet in addition its delayed consequence. </a:t>
            </a:r>
          </a:p>
          <a:p>
            <a:pPr algn="just">
              <a:lnSpc>
                <a:spcPct val="150000"/>
              </a:lnSpc>
            </a:pPr>
            <a:r>
              <a:rPr lang="en-US" sz="2000" dirty="0">
                <a:latin typeface="Times New Roman" pitchFamily="18" charset="0"/>
                <a:cs typeface="Times New Roman" pitchFamily="18" charset="0"/>
              </a:rPr>
              <a:t>To extent profitability and diminish the expense of mining alongside the thought of the safety of miners, a creative and innovative methodology is required</a:t>
            </a:r>
            <a:r>
              <a:rPr lang="en-US" dirty="0"/>
              <a:t>.</a:t>
            </a:r>
            <a:endParaRPr lang="en-IN"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a:xfrm>
            <a:off x="487680" y="6356350"/>
            <a:ext cx="10866119" cy="365125"/>
          </a:xfrm>
        </p:spPr>
        <p:txBody>
          <a:bodyPr/>
          <a:lstStyle/>
          <a:p>
            <a:pPr marL="0" lvl="0" indent="0" algn="r" rtl="0">
              <a:spcBef>
                <a:spcPts val="0"/>
              </a:spcBef>
              <a:spcAft>
                <a:spcPts val="0"/>
              </a:spcAft>
              <a:buNone/>
            </a:pPr>
            <a:r>
              <a:rPr lang="en-US" dirty="0"/>
              <a:t>           15-10-2022                                                                                                     IV ECE-D,BATCH NO.14                                                                                                                                  </a:t>
            </a:r>
            <a:fld id="{00000000-1234-1234-1234-123412341234}" type="slidenum">
              <a:rPr lang="en-US" smtClean="0"/>
              <a:pPr marL="0" lvl="0" indent="0" algn="r" rtl="0">
                <a:spcBef>
                  <a:spcPts val="0"/>
                </a:spcBef>
                <a:spcAft>
                  <a:spcPts val="0"/>
                </a:spcAft>
                <a:buNone/>
              </a:pPr>
              <a:t>7</a:t>
            </a:fld>
            <a:endParaRPr lang="en-US" dirty="0"/>
          </a:p>
        </p:txBody>
      </p:sp>
      <p:pic>
        <p:nvPicPr>
          <p:cNvPr id="5" name="Google Shape;95;p1">
            <a:extLst>
              <a:ext uri="{FF2B5EF4-FFF2-40B4-BE49-F238E27FC236}">
                <a16:creationId xmlns="" xmlns:a16="http://schemas.microsoft.com/office/drawing/2014/main" id="{D31B4EC7-CF9C-48C1-BE1F-3C2362A44C08}"/>
              </a:ext>
            </a:extLst>
          </p:cNvPr>
          <p:cNvPicPr preferRelativeResize="0"/>
          <p:nvPr/>
        </p:nvPicPr>
        <p:blipFill rotWithShape="1">
          <a:blip r:embed="rId2">
            <a:alphaModFix/>
          </a:blip>
          <a:srcRect/>
          <a:stretch/>
        </p:blipFill>
        <p:spPr>
          <a:xfrm>
            <a:off x="427219" y="287687"/>
            <a:ext cx="854439" cy="659567"/>
          </a:xfrm>
          <a:prstGeom prst="rect">
            <a:avLst/>
          </a:prstGeom>
          <a:noFill/>
          <a:ln>
            <a:noFill/>
          </a:ln>
        </p:spPr>
      </p:pic>
      <p:sp>
        <p:nvSpPr>
          <p:cNvPr id="6" name="Rectangle 5"/>
          <p:cNvSpPr/>
          <p:nvPr/>
        </p:nvSpPr>
        <p:spPr>
          <a:xfrm>
            <a:off x="8387607" y="133798"/>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Tree>
    <p:extLst>
      <p:ext uri="{BB962C8B-B14F-4D97-AF65-F5344CB8AC3E}">
        <p14:creationId xmlns:p14="http://schemas.microsoft.com/office/powerpoint/2010/main" val="471637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sz="2400" b="1" dirty="0">
                <a:latin typeface="Times New Roman" pitchFamily="18" charset="0"/>
                <a:cs typeface="Times New Roman" pitchFamily="18" charset="0"/>
              </a:rPr>
              <a:t>							</a:t>
            </a:r>
            <a:r>
              <a:rPr lang="en-US" sz="1600" dirty="0">
                <a:solidFill>
                  <a:srgbClr val="00B0F0"/>
                </a:solidFill>
                <a:latin typeface="Times New Roman"/>
                <a:ea typeface="Times New Roman"/>
                <a:cs typeface="Times New Roman"/>
                <a:sym typeface="Times New Roman"/>
              </a:rPr>
              <a:t>Aditya College of Engineering and Technology</a:t>
            </a:r>
            <a:r>
              <a:rPr lang="en-US" sz="2400" dirty="0">
                <a:solidFill>
                  <a:srgbClr val="00B0F0"/>
                </a:solidFill>
                <a:latin typeface="Times New Roman"/>
                <a:ea typeface="Times New Roman"/>
                <a:cs typeface="Times New Roman"/>
                <a:sym typeface="Times New Roman"/>
              </a:rPr>
              <a:t/>
            </a:r>
            <a:br>
              <a:rPr lang="en-US" sz="2400" dirty="0">
                <a:solidFill>
                  <a:srgbClr val="00B0F0"/>
                </a:solidFill>
                <a:latin typeface="Times New Roman"/>
                <a:ea typeface="Times New Roman"/>
                <a:cs typeface="Times New Roman"/>
                <a:sym typeface="Times New Roman"/>
              </a:rPr>
            </a:br>
            <a:r>
              <a:rPr lang="en-US" sz="2400" dirty="0">
                <a:solidFill>
                  <a:srgbClr val="00B0F0"/>
                </a:solidFill>
                <a:latin typeface="Times New Roman"/>
                <a:ea typeface="Times New Roman"/>
                <a:cs typeface="Times New Roman"/>
                <a:sym typeface="Times New Roman"/>
              </a:rPr>
              <a:t/>
            </a:r>
            <a:br>
              <a:rPr lang="en-US" sz="2400" dirty="0">
                <a:solidFill>
                  <a:srgbClr val="00B0F0"/>
                </a:solidFill>
                <a:latin typeface="Times New Roman"/>
                <a:ea typeface="Times New Roman"/>
                <a:cs typeface="Times New Roman"/>
                <a:sym typeface="Times New Roman"/>
              </a:rPr>
            </a:br>
            <a:r>
              <a:rPr lang="en-IN" sz="2400" b="1" dirty="0">
                <a:latin typeface="Times New Roman" pitchFamily="18" charset="0"/>
                <a:cs typeface="Times New Roman" pitchFamily="18" charset="0"/>
              </a:rPr>
              <a:t>			        EXISTING SYSTEM	</a:t>
            </a:r>
          </a:p>
        </p:txBody>
      </p:sp>
      <p:sp>
        <p:nvSpPr>
          <p:cNvPr id="6" name="Text Placeholder 5"/>
          <p:cNvSpPr>
            <a:spLocks noGrp="1"/>
          </p:cNvSpPr>
          <p:nvPr>
            <p:ph type="body" idx="1"/>
          </p:nvPr>
        </p:nvSpPr>
        <p:spPr/>
        <p:txBody>
          <a:bodyPr/>
          <a:lstStyle/>
          <a:p>
            <a:pPr marL="114300" indent="0">
              <a:buNone/>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 y="1620516"/>
            <a:ext cx="9572172" cy="4871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Google Shape;95;p1">
            <a:extLst>
              <a:ext uri="{FF2B5EF4-FFF2-40B4-BE49-F238E27FC236}">
                <a16:creationId xmlns="" xmlns:a16="http://schemas.microsoft.com/office/drawing/2014/main" id="{D31B4EC7-CF9C-48C1-BE1F-3C2362A44C08}"/>
              </a:ext>
            </a:extLst>
          </p:cNvPr>
          <p:cNvPicPr preferRelativeResize="0"/>
          <p:nvPr/>
        </p:nvPicPr>
        <p:blipFill rotWithShape="1">
          <a:blip r:embed="rId3">
            <a:alphaModFix/>
          </a:blip>
          <a:srcRect/>
          <a:stretch/>
        </p:blipFill>
        <p:spPr>
          <a:xfrm>
            <a:off x="427219" y="287687"/>
            <a:ext cx="854439" cy="659567"/>
          </a:xfrm>
          <a:prstGeom prst="rect">
            <a:avLst/>
          </a:prstGeom>
          <a:noFill/>
          <a:ln>
            <a:noFill/>
          </a:ln>
        </p:spPr>
      </p:pic>
    </p:spTree>
    <p:extLst>
      <p:ext uri="{BB962C8B-B14F-4D97-AF65-F5344CB8AC3E}">
        <p14:creationId xmlns:p14="http://schemas.microsoft.com/office/powerpoint/2010/main" val="2171523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5380"/>
            <a:ext cx="10515600" cy="555308"/>
          </a:xfrm>
        </p:spPr>
        <p:txBody>
          <a:bodyPr/>
          <a:lstStyle/>
          <a:p>
            <a:r>
              <a:rPr lang="en-IN" sz="2400" b="1" dirty="0">
                <a:latin typeface="Times New Roman" panose="02020603050405020304" pitchFamily="18" charset="0"/>
                <a:cs typeface="Times New Roman" panose="02020603050405020304" pitchFamily="18" charset="0"/>
              </a:rPr>
              <a:t>                                          EXISTING SYSTEM</a:t>
            </a:r>
          </a:p>
        </p:txBody>
      </p:sp>
      <p:sp>
        <p:nvSpPr>
          <p:cNvPr id="3" name="Text Placeholder 2"/>
          <p:cNvSpPr>
            <a:spLocks noGrp="1"/>
          </p:cNvSpPr>
          <p:nvPr>
            <p:ph type="body" idx="1"/>
          </p:nvPr>
        </p:nvSpPr>
        <p:spPr>
          <a:xfrm>
            <a:off x="838200" y="1635760"/>
            <a:ext cx="10515600" cy="4541203"/>
          </a:xfrm>
        </p:spPr>
        <p:txBody>
          <a:bodyPr>
            <a:normAutofit/>
          </a:bodyPr>
          <a:lstStyle/>
          <a:p>
            <a:pPr algn="just">
              <a:lnSpc>
                <a:spcPct val="150000"/>
              </a:lnSpc>
            </a:pPr>
            <a:r>
              <a:rPr lang="en-US" sz="1800" dirty="0">
                <a:latin typeface="Times New Roman" pitchFamily="18" charset="0"/>
                <a:cs typeface="Times New Roman" pitchFamily="18" charset="0"/>
              </a:rPr>
              <a:t>LORA based wireless communication system is used for the interface between two Machines or two hardware units. Using these types of system we can easily move machine from one place to other without any rerouting of hardware cables. </a:t>
            </a:r>
            <a:endParaRPr lang="en-IN" sz="1800" dirty="0">
              <a:latin typeface="Times New Roman" pitchFamily="18" charset="0"/>
              <a:cs typeface="Times New Roman" pitchFamily="18" charset="0"/>
            </a:endParaRPr>
          </a:p>
          <a:p>
            <a:pPr algn="just">
              <a:lnSpc>
                <a:spcPct val="150000"/>
              </a:lnSpc>
            </a:pPr>
            <a:r>
              <a:rPr lang="en-US" sz="1800" dirty="0">
                <a:latin typeface="Times New Roman" pitchFamily="18" charset="0"/>
                <a:cs typeface="Times New Roman" pitchFamily="18" charset="0"/>
              </a:rPr>
              <a:t>In this proposed system, we have demonstrated wireless machine to machine communication between two hardware units; first one is </a:t>
            </a:r>
            <a:r>
              <a:rPr lang="en-US" sz="1800" b="1" dirty="0">
                <a:latin typeface="Times New Roman" pitchFamily="18" charset="0"/>
                <a:cs typeface="Times New Roman" pitchFamily="18" charset="0"/>
              </a:rPr>
              <a:t>Sensor Unit</a:t>
            </a:r>
            <a:r>
              <a:rPr lang="en-US" sz="1800" dirty="0">
                <a:latin typeface="Times New Roman" pitchFamily="18" charset="0"/>
                <a:cs typeface="Times New Roman" pitchFamily="18" charset="0"/>
              </a:rPr>
              <a:t> and second is </a:t>
            </a:r>
            <a:r>
              <a:rPr lang="en-US" sz="1800" b="1" dirty="0">
                <a:latin typeface="Times New Roman" pitchFamily="18" charset="0"/>
                <a:cs typeface="Times New Roman" pitchFamily="18" charset="0"/>
              </a:rPr>
              <a:t>Control Unit</a:t>
            </a:r>
            <a:r>
              <a:rPr lang="en-US" sz="1800" dirty="0">
                <a:latin typeface="Times New Roman" pitchFamily="18" charset="0"/>
                <a:cs typeface="Times New Roman" pitchFamily="18" charset="0"/>
              </a:rPr>
              <a:t>. </a:t>
            </a:r>
          </a:p>
          <a:p>
            <a:pPr algn="just">
              <a:lnSpc>
                <a:spcPct val="150000"/>
              </a:lnSpc>
            </a:pPr>
            <a:r>
              <a:rPr lang="en-US" sz="1800" dirty="0">
                <a:latin typeface="Times New Roman" pitchFamily="18" charset="0"/>
                <a:cs typeface="Times New Roman" pitchFamily="18" charset="0"/>
              </a:rPr>
              <a:t>Sensor unit uploads real-time data over LORA Module of 433MHz. Control unit retrieves these data from same server and switches On/Off the output device accordingly.</a:t>
            </a:r>
          </a:p>
          <a:p>
            <a:pPr algn="just">
              <a:lnSpc>
                <a:spcPct val="150000"/>
              </a:lnSpc>
            </a:pPr>
            <a:r>
              <a:rPr lang="en-US" sz="1800" dirty="0">
                <a:latin typeface="Times New Roman" pitchFamily="18" charset="0"/>
                <a:cs typeface="Times New Roman" pitchFamily="18" charset="0"/>
              </a:rPr>
              <a:t> Both this devices are communicated using Radio Frequency Network.  </a:t>
            </a:r>
            <a:endParaRPr lang="en-IN" sz="1800" dirty="0">
              <a:latin typeface="Times New Roman" pitchFamily="18" charset="0"/>
              <a:cs typeface="Times New Roman" pitchFamily="18" charset="0"/>
            </a:endParaRPr>
          </a:p>
          <a:p>
            <a:pPr algn="just">
              <a:lnSpc>
                <a:spcPct val="150000"/>
              </a:lnSpc>
            </a:pPr>
            <a:endParaRPr lang="en-IN" sz="1800" dirty="0">
              <a:latin typeface="Times New Roman" pitchFamily="18" charset="0"/>
              <a:cs typeface="Times New Roman" pitchFamily="18" charset="0"/>
            </a:endParaRPr>
          </a:p>
        </p:txBody>
      </p:sp>
      <p:sp>
        <p:nvSpPr>
          <p:cNvPr id="4" name="Slide Number Placeholder 3"/>
          <p:cNvSpPr>
            <a:spLocks noGrp="1"/>
          </p:cNvSpPr>
          <p:nvPr>
            <p:ph type="sldNum" idx="12"/>
          </p:nvPr>
        </p:nvSpPr>
        <p:spPr>
          <a:xfrm>
            <a:off x="416560" y="6356350"/>
            <a:ext cx="10937239" cy="365125"/>
          </a:xfrm>
        </p:spPr>
        <p:txBody>
          <a:bodyPr/>
          <a:lstStyle/>
          <a:p>
            <a:pPr marL="0" lvl="0" indent="0" algn="r" rtl="0">
              <a:spcBef>
                <a:spcPts val="0"/>
              </a:spcBef>
              <a:spcAft>
                <a:spcPts val="0"/>
              </a:spcAft>
              <a:buNone/>
            </a:pPr>
            <a:r>
              <a:rPr lang="en-US" dirty="0"/>
              <a:t>15-10-2022                                                                                                          IV ECE-D, BATCH NO.14                                                                                                                   </a:t>
            </a:r>
            <a:fld id="{00000000-1234-1234-1234-123412341234}" type="slidenum">
              <a:rPr lang="en-US" smtClean="0"/>
              <a:pPr marL="0" lvl="0" indent="0" algn="r" rtl="0">
                <a:spcBef>
                  <a:spcPts val="0"/>
                </a:spcBef>
                <a:spcAft>
                  <a:spcPts val="0"/>
                </a:spcAft>
                <a:buNone/>
              </a:pPr>
              <a:t>9</a:t>
            </a:fld>
            <a:endParaRPr lang="en-US" dirty="0"/>
          </a:p>
        </p:txBody>
      </p:sp>
      <p:pic>
        <p:nvPicPr>
          <p:cNvPr id="5" name="Google Shape;95;p1">
            <a:extLst>
              <a:ext uri="{FF2B5EF4-FFF2-40B4-BE49-F238E27FC236}">
                <a16:creationId xmlns="" xmlns:a16="http://schemas.microsoft.com/office/drawing/2014/main" id="{D31B4EC7-CF9C-48C1-BE1F-3C2362A44C08}"/>
              </a:ext>
            </a:extLst>
          </p:cNvPr>
          <p:cNvPicPr preferRelativeResize="0"/>
          <p:nvPr/>
        </p:nvPicPr>
        <p:blipFill rotWithShape="1">
          <a:blip r:embed="rId2">
            <a:alphaModFix/>
          </a:blip>
          <a:srcRect/>
          <a:stretch/>
        </p:blipFill>
        <p:spPr>
          <a:xfrm>
            <a:off x="427219" y="287687"/>
            <a:ext cx="854439" cy="659567"/>
          </a:xfrm>
          <a:prstGeom prst="rect">
            <a:avLst/>
          </a:prstGeom>
          <a:noFill/>
          <a:ln>
            <a:noFill/>
          </a:ln>
        </p:spPr>
      </p:pic>
      <p:sp>
        <p:nvSpPr>
          <p:cNvPr id="6" name="Rectangle 5"/>
          <p:cNvSpPr/>
          <p:nvPr/>
        </p:nvSpPr>
        <p:spPr>
          <a:xfrm>
            <a:off x="8402847" y="133798"/>
            <a:ext cx="3600666" cy="307777"/>
          </a:xfrm>
          <a:prstGeom prst="rect">
            <a:avLst/>
          </a:prstGeom>
        </p:spPr>
        <p:txBody>
          <a:bodyPr wrap="none">
            <a:spAutoFit/>
          </a:bodyPr>
          <a:lstStyle/>
          <a:p>
            <a:pPr lvl="0" algn="ctr">
              <a:buSzPts val="1400"/>
            </a:pPr>
            <a:r>
              <a:rPr lang="en-US" dirty="0">
                <a:solidFill>
                  <a:srgbClr val="00B0F0"/>
                </a:solidFill>
                <a:latin typeface="Times New Roman"/>
                <a:ea typeface="Times New Roman"/>
                <a:cs typeface="Times New Roman"/>
                <a:sym typeface="Times New Roman"/>
              </a:rPr>
              <a:t>Aditya College of Engineering and Technology</a:t>
            </a:r>
          </a:p>
        </p:txBody>
      </p:sp>
    </p:spTree>
    <p:extLst>
      <p:ext uri="{BB962C8B-B14F-4D97-AF65-F5344CB8AC3E}">
        <p14:creationId xmlns:p14="http://schemas.microsoft.com/office/powerpoint/2010/main" val="25749681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11077</TotalTime>
  <Words>1852</Words>
  <Application>Microsoft Office PowerPoint</Application>
  <PresentationFormat>Custom</PresentationFormat>
  <Paragraphs>274</Paragraphs>
  <Slides>31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Tahoma</vt:lpstr>
      <vt:lpstr>Calibri</vt:lpstr>
      <vt:lpstr>Times New Roman</vt:lpstr>
      <vt:lpstr>Office Theme</vt:lpstr>
      <vt:lpstr>COAL MINE SAFETY USING IOT</vt:lpstr>
      <vt:lpstr>                                        CONTENTS </vt:lpstr>
      <vt:lpstr>                                                     ABSTRACT</vt:lpstr>
      <vt:lpstr>OBJECTIVE </vt:lpstr>
      <vt:lpstr>                   INTRODUCTION</vt:lpstr>
      <vt:lpstr>                                                            LITERATURE SURVEY</vt:lpstr>
      <vt:lpstr>                                         PROBLEM STATEMENT</vt:lpstr>
      <vt:lpstr>       Aditya College of Engineering and Technology             EXISTING SYSTEM </vt:lpstr>
      <vt:lpstr>                                          EXISTING SYSTEM</vt:lpstr>
      <vt:lpstr>                                                  PROPOSED SYSTEM</vt:lpstr>
      <vt:lpstr>                                                       BLOCK DIAGRAM                              Fig a.Sensor Unit</vt:lpstr>
      <vt:lpstr>                                                          BLOCK DIAGRAM                       Fig b.Control unit</vt:lpstr>
      <vt:lpstr>                                                                                                                 WORKING             </vt:lpstr>
      <vt:lpstr>     WORKING</vt:lpstr>
      <vt:lpstr>                        </vt:lpstr>
      <vt:lpstr>                                                  NODE MCU MICROCONTROLLER       </vt:lpstr>
      <vt:lpstr>                        </vt:lpstr>
      <vt:lpstr>                 SMOKE SENSOR</vt:lpstr>
      <vt:lpstr>                                               MOTOR DRIVER-L293D</vt:lpstr>
      <vt:lpstr>                                DIGITAL TEMPERATURE SENSOR</vt:lpstr>
      <vt:lpstr>                           FILTER CAPCITOR    </vt:lpstr>
      <vt:lpstr>                                                 VOLTAGE REGULATOR</vt:lpstr>
      <vt:lpstr>PowerPoint Presentation</vt:lpstr>
      <vt:lpstr>PowerPoint Presentation</vt:lpstr>
      <vt:lpstr>                                                                                                                                                                                                              APPLICATIONS There are several applications of IoT (Internet of Things) technology for coal mine safety: Environmental monitoring: IoT sensors can be used to monitor various environmental factors such as temperature, humidity, gas levels, and air quality. This data can be collected and analyzed in real-time to identify potential safety hazards and take preventive measures. Communication and collaboration: IoT devices can be used to establish communication between workers and management, allowing for faster response times in case of emergencies or safety incidents. Worker safety monitoring: IoT devices can be used to monitor the location and condition of workers in the mine. This can help to identify potential safety hazards and ensure that workers are safe and accounted for in case of emergencies. </vt:lpstr>
      <vt:lpstr> OUTPUT The coal mine safety system is implemented using smoke sensors, temperature sensors, gas sensors for obtaining environmental conditions. A smart alert system is implemented for the safety of mineworkers by alerting them at the right time to escape from the mining environment in case of any accidents. This system constantly observes the coal mine and alerts the worker and the authorized person from the ground station by using IOT technology. The environment of the mineworkers have continuously updated in the IoT web page. The system is cost-effective. Hence the proposed system reduces the death rate and disease alerts for the workers in the mining industry.  </vt:lpstr>
      <vt:lpstr>PowerPoint Presentation</vt:lpstr>
      <vt:lpstr>PowerPoint Presentation</vt:lpstr>
      <vt:lpstr>                                                                  CONCLUSION &amp; FUTURE SCOPE</vt:lpstr>
      <vt:lpstr>                                                                                        REFERENCES  </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Energy-Spectral Efficiency Optimization by using Joint Clustering and Pricing-based Robust Power Control scheme in Vehicular Communications</dc:title>
  <dc:creator>Ramesh Padala</dc:creator>
  <cp:lastModifiedBy>Asus</cp:lastModifiedBy>
  <cp:revision>283</cp:revision>
  <dcterms:created xsi:type="dcterms:W3CDTF">2019-12-16T08:37:00Z</dcterms:created>
  <dcterms:modified xsi:type="dcterms:W3CDTF">2023-03-29T06:12:59Z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